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5"/>
    <p:sldMasterId id="214748367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y="5143500" cx="9144000"/>
  <p:notesSz cx="6858000" cy="9144000"/>
  <p:embeddedFontLst>
    <p:embeddedFont>
      <p:font typeface="Roboto Medium"/>
      <p:regular r:id="rId32"/>
      <p:bold r:id="rId33"/>
      <p:italic r:id="rId34"/>
      <p:boldItalic r:id="rId35"/>
    </p:embeddedFont>
    <p:embeddedFont>
      <p:font typeface="Black Han Sans"/>
      <p:regular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4AF696A-AC9F-4A91-AB1F-7BDA343750FA}">
  <a:tblStyle styleId="{C4AF696A-AC9F-4A91-AB1F-7BDA343750FA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RobotoMedium-bold.fntdata"/><Relationship Id="rId10" Type="http://schemas.openxmlformats.org/officeDocument/2006/relationships/slide" Target="slides/slide3.xml"/><Relationship Id="rId32" Type="http://schemas.openxmlformats.org/officeDocument/2006/relationships/font" Target="fonts/RobotoMedium-regular.fntdata"/><Relationship Id="rId13" Type="http://schemas.openxmlformats.org/officeDocument/2006/relationships/slide" Target="slides/slide6.xml"/><Relationship Id="rId35" Type="http://schemas.openxmlformats.org/officeDocument/2006/relationships/font" Target="fonts/RobotoMedium-boldItalic.fntdata"/><Relationship Id="rId12" Type="http://schemas.openxmlformats.org/officeDocument/2006/relationships/slide" Target="slides/slide5.xml"/><Relationship Id="rId34" Type="http://schemas.openxmlformats.org/officeDocument/2006/relationships/font" Target="fonts/RobotoMedium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36" Type="http://schemas.openxmlformats.org/officeDocument/2006/relationships/font" Target="fonts/BlackHanSans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jpg>
</file>

<file path=ppt/media/image12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png>
</file>

<file path=ppt/media/image3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0aa3b9e63e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0aa3b9e63e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0aa3b9e63e_3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0aa3b9e63e_3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139b6043b4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139b6043b4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how the image recognition part works with Motherboard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19406249f1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19406249f1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how the image recognition part works with Motherboard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139b6043b4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139b6043b4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Demo of how the image recognition part works with an unknown image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139b6043b4_4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139b6043b4_4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Demo of error handling (Blank images)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139b6043b4_5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139b6043b4_5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Demo of error handling (Part master file missing / Wrong file type)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0aa3b9e63e_4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0aa3b9e63e_4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139f5c646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139f5c646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19255501f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19255501f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19255501fa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19255501fa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0aa3b9e63e_3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30aa3b9e63e_3_229:notes"/>
          <p:cNvSpPr/>
          <p:nvPr>
            <p:ph idx="2" type="sldImg"/>
          </p:nvPr>
        </p:nvSpPr>
        <p:spPr>
          <a:xfrm>
            <a:off x="1143225" y="685800"/>
            <a:ext cx="4572300" cy="3429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142c126c9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142c126c9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142c126c9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142c126c9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139b6043b4_6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139b6043b4_6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19255501fa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19255501fa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142c126c9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142c126c9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13eef0140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13eef0140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3eef0140c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313eef0140c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13eef0140c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313eef0140c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9107673e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19107673e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9255501f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19255501f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19255501f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19255501f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139f5c646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139f5c646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4629" y="214465"/>
            <a:ext cx="72381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95427" y="1224782"/>
            <a:ext cx="7761900" cy="3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14629" y="4823765"/>
            <a:ext cx="37266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656415" y="4823765"/>
            <a:ext cx="201900" cy="1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>
              <a:lnSpc>
                <a:spcPct val="98333"/>
              </a:lnSpc>
              <a:spcBef>
                <a:spcPts val="0"/>
              </a:spcBef>
              <a:buNone/>
              <a:defRPr b="0" i="0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>
              <a:lnSpc>
                <a:spcPct val="98333"/>
              </a:lnSpc>
              <a:spcBef>
                <a:spcPts val="0"/>
              </a:spcBef>
              <a:buNone/>
              <a:defRPr b="0" i="0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>
              <a:lnSpc>
                <a:spcPct val="98333"/>
              </a:lnSpc>
              <a:spcBef>
                <a:spcPts val="0"/>
              </a:spcBef>
              <a:buNone/>
              <a:defRPr b="0" i="0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>
              <a:lnSpc>
                <a:spcPct val="98333"/>
              </a:lnSpc>
              <a:spcBef>
                <a:spcPts val="0"/>
              </a:spcBef>
              <a:buNone/>
              <a:defRPr b="0" i="0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>
              <a:lnSpc>
                <a:spcPct val="98333"/>
              </a:lnSpc>
              <a:spcBef>
                <a:spcPts val="0"/>
              </a:spcBef>
              <a:buNone/>
              <a:defRPr b="0" i="0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>
              <a:lnSpc>
                <a:spcPct val="98333"/>
              </a:lnSpc>
              <a:spcBef>
                <a:spcPts val="0"/>
              </a:spcBef>
              <a:buNone/>
              <a:defRPr b="0" i="0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>
              <a:lnSpc>
                <a:spcPct val="98333"/>
              </a:lnSpc>
              <a:spcBef>
                <a:spcPts val="0"/>
              </a:spcBef>
              <a:buNone/>
              <a:defRPr b="0" i="0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>
              <a:lnSpc>
                <a:spcPct val="98333"/>
              </a:lnSpc>
              <a:spcBef>
                <a:spcPts val="0"/>
              </a:spcBef>
              <a:buNone/>
              <a:defRPr b="0" i="0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>
              <a:lnSpc>
                <a:spcPct val="98333"/>
              </a:lnSpc>
              <a:spcBef>
                <a:spcPts val="0"/>
              </a:spcBef>
              <a:buNone/>
              <a:defRPr b="0" i="0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314629" y="214465"/>
            <a:ext cx="72381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295427" y="1224782"/>
            <a:ext cx="7761900" cy="3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1" type="ftr"/>
          </p:nvPr>
        </p:nvSpPr>
        <p:spPr>
          <a:xfrm>
            <a:off x="314629" y="4823765"/>
            <a:ext cx="37266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8656415" y="4823765"/>
            <a:ext cx="201900" cy="1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marR="0" algn="r">
              <a:lnSpc>
                <a:spcPct val="98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algn="r">
              <a:lnSpc>
                <a:spcPct val="98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algn="r">
              <a:lnSpc>
                <a:spcPct val="98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algn="r">
              <a:lnSpc>
                <a:spcPct val="98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algn="r">
              <a:lnSpc>
                <a:spcPct val="98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algn="r">
              <a:lnSpc>
                <a:spcPct val="98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algn="r">
              <a:lnSpc>
                <a:spcPct val="98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algn="r">
              <a:lnSpc>
                <a:spcPct val="98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algn="r">
              <a:lnSpc>
                <a:spcPct val="98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" name="Google Shape;8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1" name="Google Shape;9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5" name="Google Shape;95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6" name="Google Shape;96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0" name="Google Shape;10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3" name="Google Shape;103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4" name="Google Shape;10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M8eY2XU7VenN9zjHDvBtVKTRhhw9A0SE/view" TargetMode="External"/><Relationship Id="rId5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acz0oJrzrtQiVNLPUeglEJEesFPrxftR/view" TargetMode="External"/><Relationship Id="rId5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WYp_9g86ZZE1d2GUSbj0FaQEtTjllesO/view" TargetMode="External"/><Relationship Id="rId5" Type="http://schemas.openxmlformats.org/officeDocument/2006/relationships/image" Target="../media/image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5zghloQSZmMGXl-SD_3FHsNlbTK0394L/view" TargetMode="External"/><Relationship Id="rId5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eGU9yNJbQgIKfIyJxMRtEmaOJ-acsTEf/view" TargetMode="External"/><Relationship Id="rId5" Type="http://schemas.openxmlformats.org/officeDocument/2006/relationships/image" Target="../media/image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Aw2FLrJTQPlWpkdwVRlpGNjwE8tyxc9O/view" TargetMode="External"/><Relationship Id="rId5" Type="http://schemas.openxmlformats.org/officeDocument/2006/relationships/image" Target="../media/image1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Relationship Id="rId6" Type="http://schemas.openxmlformats.org/officeDocument/2006/relationships/image" Target="../media/image16.png"/><Relationship Id="rId7" Type="http://schemas.openxmlformats.org/officeDocument/2006/relationships/image" Target="../media/image18.jpg"/><Relationship Id="rId8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ocs.google.com/document/d/1wAaO1mmLTl1ddmDxA0eiTZFjDV_kuzXE6j9f4pVYOp8/edit?tab=t.0" TargetMode="External"/><Relationship Id="rId4" Type="http://schemas.openxmlformats.org/officeDocument/2006/relationships/hyperlink" Target="https://docs.google.com/document/d/12b5qfh1Wzwxb-wUHuOd3JWJcQkfsEnMnlovT0_V8xCM/edit?tab=t.0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loud.google.com/products/calculator?hl=en&amp;dl=CjhDaVJpWm1FMU9EZG1NeTB4TmpNd0xUUTRaamd0WVdWaVlpMHdOR05sT1dVME16aGpORGtRQVE9PRAEGiQxMzUzRTcwQi05MzU2LTRBQUEtQjczOC0xRjkyOTBBQzVGRjU" TargetMode="External"/><Relationship Id="rId4" Type="http://schemas.openxmlformats.org/officeDocument/2006/relationships/hyperlink" Target="https://docs.google.com/document/d/12b5qfh1Wzwxb-wUHuOd3JWJcQkfsEnMnlovT0_V8xCM/edit?tab=t.0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6"/>
          <p:cNvPicPr preferRelativeResize="0"/>
          <p:nvPr/>
        </p:nvPicPr>
        <p:blipFill rotWithShape="1">
          <a:blip r:embed="rId3">
            <a:alphaModFix/>
          </a:blip>
          <a:srcRect b="5938" l="18475" r="35610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5" name="Google Shape;205;p36"/>
          <p:cNvSpPr/>
          <p:nvPr/>
        </p:nvSpPr>
        <p:spPr>
          <a:xfrm>
            <a:off x="1090595" y="4840275"/>
            <a:ext cx="6221400" cy="215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DEMO 1: </a:t>
            </a:r>
            <a:r>
              <a:rPr lang="en" sz="1100">
                <a:solidFill>
                  <a:schemeClr val="dk1"/>
                </a:solidFill>
              </a:rPr>
              <a:t>H</a:t>
            </a:r>
            <a:r>
              <a:rPr lang="en" sz="1100">
                <a:solidFill>
                  <a:schemeClr val="dk1"/>
                </a:solidFill>
              </a:rPr>
              <a:t>ow the image recognition works with RAM</a:t>
            </a:r>
            <a:endParaRPr b="1" sz="120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06" name="Google Shape;206;p36" title="Dem1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0625" y="372150"/>
            <a:ext cx="7514027" cy="4468127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7"/>
          <p:cNvPicPr preferRelativeResize="0"/>
          <p:nvPr/>
        </p:nvPicPr>
        <p:blipFill rotWithShape="1">
          <a:blip r:embed="rId3">
            <a:alphaModFix/>
          </a:blip>
          <a:srcRect b="5938" l="18475" r="35610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2" name="Google Shape;212;p37"/>
          <p:cNvSpPr/>
          <p:nvPr/>
        </p:nvSpPr>
        <p:spPr>
          <a:xfrm>
            <a:off x="1131504" y="4741450"/>
            <a:ext cx="5410200" cy="215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DEMO 2 - </a:t>
            </a:r>
            <a:r>
              <a:rPr lang="en" sz="1100">
                <a:solidFill>
                  <a:schemeClr val="dk1"/>
                </a:solidFill>
              </a:rPr>
              <a:t> how the image recognition part works with Motherboard</a:t>
            </a:r>
            <a:endParaRPr b="1" sz="120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13" name="Google Shape;213;p37" title="Demo4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1450" y="287050"/>
            <a:ext cx="7687504" cy="4456649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8"/>
          <p:cNvPicPr preferRelativeResize="0"/>
          <p:nvPr/>
        </p:nvPicPr>
        <p:blipFill rotWithShape="1">
          <a:blip r:embed="rId3">
            <a:alphaModFix/>
          </a:blip>
          <a:srcRect b="5938" l="18475" r="35610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9" name="Google Shape;219;p38"/>
          <p:cNvSpPr/>
          <p:nvPr/>
        </p:nvSpPr>
        <p:spPr>
          <a:xfrm>
            <a:off x="1131504" y="4741450"/>
            <a:ext cx="5410200" cy="215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DEMO 3 - </a:t>
            </a:r>
            <a:r>
              <a:rPr lang="en" sz="1100">
                <a:solidFill>
                  <a:schemeClr val="dk1"/>
                </a:solidFill>
              </a:rPr>
              <a:t> How the fallback model (OCR) works</a:t>
            </a:r>
            <a:endParaRPr b="1" sz="120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20" name="Google Shape;220;p38" title="DEMO2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1500" y="152400"/>
            <a:ext cx="7536278" cy="45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39"/>
          <p:cNvPicPr preferRelativeResize="0"/>
          <p:nvPr/>
        </p:nvPicPr>
        <p:blipFill rotWithShape="1">
          <a:blip r:embed="rId3">
            <a:alphaModFix/>
          </a:blip>
          <a:srcRect b="5938" l="18475" r="35610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6" name="Google Shape;226;p39"/>
          <p:cNvSpPr/>
          <p:nvPr/>
        </p:nvSpPr>
        <p:spPr>
          <a:xfrm>
            <a:off x="1157325" y="4732750"/>
            <a:ext cx="5714100" cy="215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DEMO 4 - </a:t>
            </a:r>
            <a:r>
              <a:rPr lang="en" sz="1100">
                <a:solidFill>
                  <a:schemeClr val="dk1"/>
                </a:solidFill>
              </a:rPr>
              <a:t>Demo of how the image recognition part works with an unknown image</a:t>
            </a:r>
            <a:endParaRPr b="1" sz="120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27" name="Google Shape;227;p39" title="Demo5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7325" y="301150"/>
            <a:ext cx="7575901" cy="440932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40"/>
          <p:cNvPicPr preferRelativeResize="0"/>
          <p:nvPr/>
        </p:nvPicPr>
        <p:blipFill rotWithShape="1">
          <a:blip r:embed="rId3">
            <a:alphaModFix/>
          </a:blip>
          <a:srcRect b="5938" l="18475" r="35610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3" name="Google Shape;233;p40"/>
          <p:cNvSpPr/>
          <p:nvPr/>
        </p:nvSpPr>
        <p:spPr>
          <a:xfrm>
            <a:off x="1309475" y="4747675"/>
            <a:ext cx="4653000" cy="215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DEMO 5 - </a:t>
            </a:r>
            <a:r>
              <a:rPr lang="en" sz="1100">
                <a:solidFill>
                  <a:schemeClr val="dk1"/>
                </a:solidFill>
              </a:rPr>
              <a:t>Demo of error handling (Blank images)</a:t>
            </a:r>
            <a:endParaRPr b="1" sz="120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34" name="Google Shape;234;p40" title="Demo6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9475" y="287650"/>
            <a:ext cx="7370177" cy="4437398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41"/>
          <p:cNvPicPr preferRelativeResize="0"/>
          <p:nvPr/>
        </p:nvPicPr>
        <p:blipFill rotWithShape="1">
          <a:blip r:embed="rId3">
            <a:alphaModFix/>
          </a:blip>
          <a:srcRect b="5938" l="18475" r="35610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0" name="Google Shape;240;p41"/>
          <p:cNvSpPr/>
          <p:nvPr/>
        </p:nvSpPr>
        <p:spPr>
          <a:xfrm>
            <a:off x="1291225" y="4730525"/>
            <a:ext cx="7429200" cy="215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DEMO 6 - </a:t>
            </a:r>
            <a:r>
              <a:rPr lang="en" sz="1100">
                <a:solidFill>
                  <a:schemeClr val="dk1"/>
                </a:solidFill>
              </a:rPr>
              <a:t>Demo of error handling (Part master file missing / Wrong file type)</a:t>
            </a:r>
            <a:endParaRPr b="1" sz="120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41" name="Google Shape;241;p41" title="dem9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3998" y="298477"/>
            <a:ext cx="7429229" cy="4417748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/>
          <p:nvPr>
            <p:ph type="title"/>
          </p:nvPr>
        </p:nvSpPr>
        <p:spPr>
          <a:xfrm>
            <a:off x="1073325" y="607675"/>
            <a:ext cx="805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3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HOW </a:t>
            </a:r>
            <a:r>
              <a:rPr b="1" lang="en" sz="23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DOES</a:t>
            </a:r>
            <a:r>
              <a:rPr b="1" lang="en" sz="23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 OUR PROPOSED SOLUTION WORK?</a:t>
            </a:r>
            <a:endParaRPr b="1" sz="230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47" name="Google Shape;247;p42"/>
          <p:cNvPicPr preferRelativeResize="0"/>
          <p:nvPr/>
        </p:nvPicPr>
        <p:blipFill rotWithShape="1">
          <a:blip r:embed="rId3">
            <a:alphaModFix/>
          </a:blip>
          <a:srcRect b="5938" l="18475" r="35610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8" name="Google Shape;248;p42"/>
          <p:cNvSpPr txBox="1"/>
          <p:nvPr/>
        </p:nvSpPr>
        <p:spPr>
          <a:xfrm>
            <a:off x="1073325" y="1320300"/>
            <a:ext cx="7682400" cy="31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The image recognition of our model works using a </a:t>
            </a:r>
            <a:r>
              <a:rPr lang="en" sz="40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yolov8</a:t>
            </a:r>
            <a:r>
              <a:rPr lang="en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trained on </a:t>
            </a:r>
            <a:r>
              <a:rPr lang="en" sz="40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30</a:t>
            </a:r>
            <a:r>
              <a:rPr lang="en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epochs, with minimal hyper </a:t>
            </a:r>
            <a:r>
              <a:rPr lang="en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parameter tuning.</a:t>
            </a:r>
            <a:endParaRPr sz="2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So,</a:t>
            </a:r>
            <a:endParaRPr sz="2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How did we choose this approach?</a:t>
            </a:r>
            <a:endParaRPr sz="2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75" y="256313"/>
            <a:ext cx="7138148" cy="463087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4" name="Google Shape;254;p43"/>
          <p:cNvSpPr txBox="1"/>
          <p:nvPr/>
        </p:nvSpPr>
        <p:spPr>
          <a:xfrm>
            <a:off x="3664775" y="1340800"/>
            <a:ext cx="5294400" cy="801900"/>
          </a:xfrm>
          <a:prstGeom prst="rect">
            <a:avLst/>
          </a:prstGeom>
          <a:solidFill>
            <a:srgbClr val="EA9999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Step 1</a:t>
            </a: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Identifying</a:t>
            </a: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the Ideal Epoch Range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To do so</a:t>
            </a: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we implemented </a:t>
            </a: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“EARLY STOPPING”</a:t>
            </a: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5" name="Google Shape;255;p43"/>
          <p:cNvSpPr txBox="1"/>
          <p:nvPr/>
        </p:nvSpPr>
        <p:spPr>
          <a:xfrm>
            <a:off x="3664775" y="2295100"/>
            <a:ext cx="5294400" cy="1297500"/>
          </a:xfrm>
          <a:prstGeom prst="rect">
            <a:avLst/>
          </a:prstGeom>
          <a:solidFill>
            <a:srgbClr val="EA9999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This technique monitors the model's performance on unseen data (Validation Set) during training. 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If the performance plateaus and shows no improvement over several iterations, the training process is halted. </a:t>
            </a:r>
            <a:endParaRPr sz="1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" name="Google Shape;260;p44"/>
          <p:cNvGraphicFramePr/>
          <p:nvPr/>
        </p:nvGraphicFramePr>
        <p:xfrm>
          <a:off x="426500" y="2760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{C4AF696A-AC9F-4A91-AB1F-7BDA343750FA}</a:tableStyleId>
              </a:tblPr>
              <a:tblGrid>
                <a:gridCol w="1262575"/>
                <a:gridCol w="1283875"/>
              </a:tblGrid>
              <a:tr h="16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Patience</a:t>
                      </a:r>
                      <a:endParaRPr b="1"/>
                    </a:p>
                  </a:txBody>
                  <a:tcPr marT="19050" marB="1905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Ideal Epoch </a:t>
                      </a:r>
                      <a:endParaRPr b="1"/>
                    </a:p>
                  </a:txBody>
                  <a:tcPr marT="19050" marB="1905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166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19050" marB="1905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35</a:t>
                      </a:r>
                      <a:endParaRPr/>
                    </a:p>
                  </a:txBody>
                  <a:tcPr marT="19050" marB="1905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166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endParaRPr/>
                    </a:p>
                  </a:txBody>
                  <a:tcPr marT="19050" marB="1905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140</a:t>
                      </a:r>
                      <a:endParaRPr/>
                    </a:p>
                  </a:txBody>
                  <a:tcPr marT="19050" marB="1905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001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</a:t>
                      </a:r>
                      <a:endParaRPr/>
                    </a:p>
                  </a:txBody>
                  <a:tcPr marT="19050" marB="1905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150</a:t>
                      </a:r>
                      <a:endParaRPr/>
                    </a:p>
                  </a:txBody>
                  <a:tcPr marT="19050" marB="19050" marR="28575" marL="28575" anchor="b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  <p:sp>
        <p:nvSpPr>
          <p:cNvPr id="261" name="Google Shape;261;p44"/>
          <p:cNvSpPr/>
          <p:nvPr/>
        </p:nvSpPr>
        <p:spPr>
          <a:xfrm>
            <a:off x="3244425" y="2957425"/>
            <a:ext cx="1521300" cy="7107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62" name="Google Shape;262;p44"/>
          <p:cNvGraphicFramePr/>
          <p:nvPr/>
        </p:nvGraphicFramePr>
        <p:xfrm>
          <a:off x="4889550" y="2236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{C4AF696A-AC9F-4A91-AB1F-7BDA343750FA}</a:tableStyleId>
              </a:tblPr>
              <a:tblGrid>
                <a:gridCol w="1148225"/>
                <a:gridCol w="1122625"/>
                <a:gridCol w="906875"/>
                <a:gridCol w="807675"/>
              </a:tblGrid>
              <a:tr h="271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Epochs</a:t>
                      </a:r>
                      <a:endParaRPr b="1"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Precision</a:t>
                      </a:r>
                      <a:endParaRPr b="1"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Recall</a:t>
                      </a:r>
                      <a:endParaRPr b="1"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mAP50</a:t>
                      </a:r>
                      <a:endParaRPr b="1"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71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0.315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0.369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0.348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18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0.622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0.687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0.746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71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35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0.222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0.347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0.259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71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140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0.502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0.326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0.443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71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150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0.503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0.397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0.486</a:t>
                      </a:r>
                      <a:endParaRPr/>
                    </a:p>
                  </a:txBody>
                  <a:tcPr marT="19050" marB="19050" marR="28575" marL="2857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  <p:sp>
        <p:nvSpPr>
          <p:cNvPr id="263" name="Google Shape;263;p44"/>
          <p:cNvSpPr txBox="1"/>
          <p:nvPr/>
        </p:nvSpPr>
        <p:spPr>
          <a:xfrm>
            <a:off x="426500" y="255900"/>
            <a:ext cx="83697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64" name="Google Shape;264;p44"/>
          <p:cNvSpPr txBox="1"/>
          <p:nvPr/>
        </p:nvSpPr>
        <p:spPr>
          <a:xfrm>
            <a:off x="140300" y="255900"/>
            <a:ext cx="8942100" cy="19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Step 2: </a:t>
            </a: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Linking Key Performance Indicators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The key performance </a:t>
            </a: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indicators</a:t>
            </a: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chosen are as follows:</a:t>
            </a:r>
            <a:endParaRPr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Char char="●"/>
            </a:pP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Precision</a:t>
            </a: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: How accurate the model is when it says, "This is RAM."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Char char="●"/>
            </a:pP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Recall</a:t>
            </a: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: How well the model catches all instances of RAM or motherboards.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Char char="●"/>
            </a:pP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mAP50</a:t>
            </a: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: C</a:t>
            </a: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ombines precision and recall into one overall performance score, considering IoU ≥ 50%. (IoU measures how much the predicted box overlaps with the actual box.)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5" name="Google Shape;265;p44"/>
          <p:cNvSpPr txBox="1"/>
          <p:nvPr/>
        </p:nvSpPr>
        <p:spPr>
          <a:xfrm>
            <a:off x="241675" y="4321800"/>
            <a:ext cx="86295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Taking that into consideration that our IDEAL EPOCH could be 30!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5"/>
          <p:cNvSpPr txBox="1"/>
          <p:nvPr/>
        </p:nvSpPr>
        <p:spPr>
          <a:xfrm>
            <a:off x="157800" y="142200"/>
            <a:ext cx="8189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Step 3: </a:t>
            </a: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Further Fine tuning 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We decided to aim for a high mAP50 value, therefore we introduced: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Char char="●"/>
            </a:pP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Lr (Learning Rate): </a:t>
            </a:r>
            <a:endParaRPr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The speed at which the model learns patterns and features from the data. 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If too high, the model might skip over important details, failing to learn effectively. 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If too low, the model may focus on unnecessary features and overfit.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Char char="●"/>
            </a:pPr>
            <a:r>
              <a:rPr b="1"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Lrf (Learning rate factor):</a:t>
            </a:r>
            <a:endParaRPr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multiplier that adjusts the learning rate dynamically during training.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It helps control how quickly or slowly the learning rate changes over time. 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aphicFrame>
        <p:nvGraphicFramePr>
          <p:cNvPr id="271" name="Google Shape;271;p45"/>
          <p:cNvGraphicFramePr/>
          <p:nvPr/>
        </p:nvGraphicFramePr>
        <p:xfrm>
          <a:off x="310200" y="322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{C4AF696A-AC9F-4A91-AB1F-7BDA343750FA}</a:tableStyleId>
              </a:tblPr>
              <a:tblGrid>
                <a:gridCol w="2079750"/>
                <a:gridCol w="866200"/>
                <a:gridCol w="624500"/>
                <a:gridCol w="681375"/>
              </a:tblGrid>
              <a:tr h="236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Parameters</a:t>
                      </a:r>
                      <a:endParaRPr b="1"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Precision</a:t>
                      </a:r>
                      <a:endParaRPr b="1"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Recall</a:t>
                      </a:r>
                      <a:endParaRPr b="1"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mAP50</a:t>
                      </a:r>
                      <a:endParaRPr b="1"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629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lr0=0.001, lrf=0.1, epoch=30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 0.236      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0.424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0.309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185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lr0=0.001, lrf=0.15, epoch=30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  0.249  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0.401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0.337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36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lr0=0.001, lrf=0.2, epoch = 30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0.305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0.498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0.372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2" name="Google Shape;272;p45"/>
          <p:cNvGraphicFramePr/>
          <p:nvPr/>
        </p:nvGraphicFramePr>
        <p:xfrm>
          <a:off x="4673225" y="322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{C4AF696A-AC9F-4A91-AB1F-7BDA343750FA}</a:tableStyleId>
              </a:tblPr>
              <a:tblGrid>
                <a:gridCol w="2094850"/>
                <a:gridCol w="794225"/>
                <a:gridCol w="681375"/>
                <a:gridCol w="681375"/>
              </a:tblGrid>
              <a:tr h="236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Parameters</a:t>
                      </a:r>
                      <a:endParaRPr b="1"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Precision</a:t>
                      </a:r>
                      <a:endParaRPr b="1"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Recall</a:t>
                      </a:r>
                      <a:endParaRPr b="1"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mAP50</a:t>
                      </a:r>
                      <a:endParaRPr b="1"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36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lr0=0.005, lrf=0.1, epoch=30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0.236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0.424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0.309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36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lr0=0.005, lrf=0.15, epoch=30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0.249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0.401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0.337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36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lr0=0.005, lrf=0.2, epoch=30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0.305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0.498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0.372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  <p:sp>
        <p:nvSpPr>
          <p:cNvPr id="273" name="Google Shape;273;p45"/>
          <p:cNvSpPr txBox="1"/>
          <p:nvPr/>
        </p:nvSpPr>
        <p:spPr>
          <a:xfrm>
            <a:off x="250200" y="4297325"/>
            <a:ext cx="8643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We first tried changing the LRF (Learning Rate Factor), but caused a DROP in our performance metrics, and when we tried increased the learning rate (LR),it had no effect. </a:t>
            </a:r>
            <a:r>
              <a:rPr b="1" lang="en">
                <a:solidFill>
                  <a:srgbClr val="C00000"/>
                </a:solidFill>
                <a:latin typeface="Verdana"/>
                <a:ea typeface="Verdana"/>
                <a:cs typeface="Verdana"/>
                <a:sym typeface="Verdana"/>
              </a:rPr>
              <a:t>T</a:t>
            </a:r>
            <a:r>
              <a:rPr b="1" lang="en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HIS SHOWS FINE TUNING HAD NEGATIVE IMPACT ON PERFORMANCE.</a:t>
            </a:r>
            <a:endParaRPr b="1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/>
          <p:nvPr>
            <p:ph idx="12" type="sldNum"/>
          </p:nvPr>
        </p:nvSpPr>
        <p:spPr>
          <a:xfrm>
            <a:off x="8656415" y="4823765"/>
            <a:ext cx="201900" cy="1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rtl="0" algn="r">
              <a:lnSpc>
                <a:spcPct val="98333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Google Shape;117;p28"/>
          <p:cNvPicPr preferRelativeResize="0"/>
          <p:nvPr/>
        </p:nvPicPr>
        <p:blipFill rotWithShape="1">
          <a:blip r:embed="rId3">
            <a:alphaModFix/>
          </a:blip>
          <a:srcRect b="5938" l="18475" r="35610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8" name="Google Shape;118;p28"/>
          <p:cNvSpPr txBox="1"/>
          <p:nvPr/>
        </p:nvSpPr>
        <p:spPr>
          <a:xfrm>
            <a:off x="1207700" y="1025700"/>
            <a:ext cx="7742700" cy="3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Due to inefficiencies in spare part detection methods,</a:t>
            </a:r>
            <a:endParaRPr sz="1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EA1C2B"/>
                </a:solidFill>
                <a:latin typeface="Verdana"/>
                <a:ea typeface="Verdana"/>
                <a:cs typeface="Verdana"/>
                <a:sym typeface="Verdana"/>
              </a:rPr>
              <a:t>15,574 </a:t>
            </a:r>
            <a:r>
              <a:rPr b="1" lang="en" sz="1800">
                <a:solidFill>
                  <a:srgbClr val="EA1C2B"/>
                </a:solidFill>
                <a:latin typeface="Verdana"/>
                <a:ea typeface="Verdana"/>
                <a:cs typeface="Verdana"/>
                <a:sym typeface="Verdana"/>
              </a:rPr>
              <a:t>hours</a:t>
            </a:r>
            <a:r>
              <a:rPr lang="en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are lost annually</a:t>
            </a:r>
            <a:endParaRPr sz="1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Across</a:t>
            </a:r>
            <a:r>
              <a:rPr lang="en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b="1" lang="en" sz="4000">
                <a:solidFill>
                  <a:srgbClr val="EA1C2B"/>
                </a:solidFill>
                <a:latin typeface="Verdana"/>
                <a:ea typeface="Verdana"/>
                <a:cs typeface="Verdana"/>
                <a:sym typeface="Verdana"/>
              </a:rPr>
              <a:t>200</a:t>
            </a:r>
            <a:r>
              <a:rPr b="1" lang="en" sz="2000">
                <a:solidFill>
                  <a:srgbClr val="EA1C2B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b="1" lang="en" sz="1800">
                <a:solidFill>
                  <a:srgbClr val="EA1C2B"/>
                </a:solidFill>
                <a:latin typeface="Verdana"/>
                <a:ea typeface="Verdana"/>
                <a:cs typeface="Verdana"/>
                <a:sym typeface="Verdana"/>
              </a:rPr>
              <a:t>warehouses</a:t>
            </a:r>
            <a:r>
              <a:rPr lang="en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in North America</a:t>
            </a:r>
            <a:endParaRPr sz="1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So,</a:t>
            </a:r>
            <a:endParaRPr b="1" sz="23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How can we reclaim this lost time?</a:t>
            </a:r>
            <a:endParaRPr sz="1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9" name="Google Shape;119;p28"/>
          <p:cNvSpPr txBox="1"/>
          <p:nvPr/>
        </p:nvSpPr>
        <p:spPr>
          <a:xfrm>
            <a:off x="1207700" y="291925"/>
            <a:ext cx="5066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300">
                <a:latin typeface="Verdana"/>
                <a:ea typeface="Verdana"/>
                <a:cs typeface="Verdana"/>
                <a:sym typeface="Verdana"/>
              </a:rPr>
              <a:t>WHAT’S HAPPENING AT DHL?</a:t>
            </a:r>
            <a:endParaRPr b="1" sz="23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6"/>
          <p:cNvSpPr txBox="1"/>
          <p:nvPr>
            <p:ph type="title"/>
          </p:nvPr>
        </p:nvSpPr>
        <p:spPr>
          <a:xfrm>
            <a:off x="1073325" y="607675"/>
            <a:ext cx="805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3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HOW DOES OUR PROPOSED SOLUTION WORK?</a:t>
            </a:r>
            <a:endParaRPr b="1" sz="230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79" name="Google Shape;279;p46"/>
          <p:cNvPicPr preferRelativeResize="0"/>
          <p:nvPr/>
        </p:nvPicPr>
        <p:blipFill rotWithShape="1">
          <a:blip r:embed="rId3">
            <a:alphaModFix/>
          </a:blip>
          <a:srcRect b="5938" l="18475" r="35610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0" name="Google Shape;280;p46"/>
          <p:cNvSpPr txBox="1"/>
          <p:nvPr/>
        </p:nvSpPr>
        <p:spPr>
          <a:xfrm>
            <a:off x="1073325" y="1320300"/>
            <a:ext cx="76824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For OCR (text recognition) we used </a:t>
            </a:r>
            <a:r>
              <a:rPr lang="en" sz="2200">
                <a:solidFill>
                  <a:srgbClr val="CC4125"/>
                </a:solidFill>
                <a:latin typeface="Verdana"/>
                <a:ea typeface="Verdana"/>
                <a:cs typeface="Verdana"/>
                <a:sym typeface="Verdana"/>
              </a:rPr>
              <a:t>Google Vision API</a:t>
            </a:r>
            <a:endParaRPr sz="2200">
              <a:solidFill>
                <a:srgbClr val="CC4125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So,</a:t>
            </a:r>
            <a:endParaRPr sz="2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How did we choose this approach?</a:t>
            </a:r>
            <a:endParaRPr sz="2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5" name="Google Shape;285;p47"/>
          <p:cNvGraphicFramePr/>
          <p:nvPr/>
        </p:nvGraphicFramePr>
        <p:xfrm>
          <a:off x="1447800" y="1371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{C4AF696A-AC9F-4A91-AB1F-7BDA343750FA}</a:tableStyleId>
              </a:tblPr>
              <a:tblGrid>
                <a:gridCol w="1016300"/>
                <a:gridCol w="1462225"/>
                <a:gridCol w="1462225"/>
                <a:gridCol w="2841475"/>
              </a:tblGrid>
              <a:tr h="340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#images/total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Google Translate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Google Vision API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Description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40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18/50 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100%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100%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Normal tag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4/50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100%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100%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Upside down tag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1/50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98%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99%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Normal tag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10/50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(10-30%) Avg: </a:t>
                      </a:r>
                      <a:r>
                        <a:rPr b="1" lang="en" sz="1200"/>
                        <a:t>16%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(10-30%) Avg: </a:t>
                      </a:r>
                      <a:r>
                        <a:rPr b="1" lang="en" sz="1200"/>
                        <a:t>17%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 Tag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10/50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(10-23%) Avg: </a:t>
                      </a:r>
                      <a:r>
                        <a:rPr b="1" lang="en" sz="1200"/>
                        <a:t>17%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(10-24%) Avg: </a:t>
                      </a:r>
                      <a:r>
                        <a:rPr b="1" lang="en" sz="1200"/>
                        <a:t>17%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 main label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5/50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(5-12%) Avg: </a:t>
                      </a:r>
                      <a:r>
                        <a:rPr b="1" lang="en" sz="1200"/>
                        <a:t>9%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(8-14%) Avg: </a:t>
                      </a:r>
                      <a:r>
                        <a:rPr b="1" lang="en" sz="1200"/>
                        <a:t>12%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Tag/label not clearly visible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2/50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0 &amp; 7%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0 &amp; 5%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Main Label present but majorly cut out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1/40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20%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40%</a:t>
                      </a:r>
                      <a:endParaRPr b="1"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Distant label</a:t>
                      </a:r>
                      <a:endParaRPr sz="1200"/>
                    </a:p>
                  </a:txBody>
                  <a:tcPr marT="9525" marB="91425" marR="9525" marL="952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86" name="Google Shape;286;p47"/>
          <p:cNvPicPr preferRelativeResize="0"/>
          <p:nvPr/>
        </p:nvPicPr>
        <p:blipFill rotWithShape="1">
          <a:blip r:embed="rId3">
            <a:alphaModFix/>
          </a:blip>
          <a:srcRect b="5938" l="18475" r="35610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7" name="Google Shape;287;p47"/>
          <p:cNvSpPr txBox="1"/>
          <p:nvPr/>
        </p:nvSpPr>
        <p:spPr>
          <a:xfrm>
            <a:off x="1293275" y="-152400"/>
            <a:ext cx="72159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OCR models: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Due to several limitations in Tesseract, we considered other options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Google Translate vs Google vision API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88" name="Google Shape;288;p47"/>
          <p:cNvSpPr txBox="1"/>
          <p:nvPr/>
        </p:nvSpPr>
        <p:spPr>
          <a:xfrm>
            <a:off x="1382125" y="4453975"/>
            <a:ext cx="73944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Both models perform well and almost similarly - Google Vision API gave slightly better results in this case</a:t>
            </a:r>
            <a:endParaRPr sz="17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8"/>
          <p:cNvSpPr txBox="1"/>
          <p:nvPr>
            <p:ph type="title"/>
          </p:nvPr>
        </p:nvSpPr>
        <p:spPr>
          <a:xfrm>
            <a:off x="1199750" y="824575"/>
            <a:ext cx="7346400" cy="8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2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TECHNOLOGIES USED IN OUR PROPOSED SOLUTION</a:t>
            </a:r>
            <a:endParaRPr b="1" sz="262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94" name="Google Shape;294;p48"/>
          <p:cNvPicPr preferRelativeResize="0"/>
          <p:nvPr/>
        </p:nvPicPr>
        <p:blipFill rotWithShape="1">
          <a:blip r:embed="rId3">
            <a:alphaModFix/>
          </a:blip>
          <a:srcRect b="5938" l="18475" r="35610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5" name="Google Shape;29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4675" y="2143200"/>
            <a:ext cx="905725" cy="103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48"/>
          <p:cNvPicPr preferRelativeResize="0"/>
          <p:nvPr/>
        </p:nvPicPr>
        <p:blipFill rotWithShape="1">
          <a:blip r:embed="rId5">
            <a:alphaModFix/>
          </a:blip>
          <a:srcRect b="0" l="9432" r="10084" t="0"/>
          <a:stretch/>
        </p:blipFill>
        <p:spPr>
          <a:xfrm>
            <a:off x="4148000" y="2066988"/>
            <a:ext cx="1297510" cy="103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8"/>
          <p:cNvPicPr preferRelativeResize="0"/>
          <p:nvPr/>
        </p:nvPicPr>
        <p:blipFill rotWithShape="1">
          <a:blip r:embed="rId6">
            <a:alphaModFix/>
          </a:blip>
          <a:srcRect b="12849" l="25447" r="26135" t="15645"/>
          <a:stretch/>
        </p:blipFill>
        <p:spPr>
          <a:xfrm>
            <a:off x="2682250" y="2143200"/>
            <a:ext cx="1048855" cy="103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17138" y="2186847"/>
            <a:ext cx="793012" cy="7929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8"/>
          <p:cNvPicPr preferRelativeResize="0"/>
          <p:nvPr/>
        </p:nvPicPr>
        <p:blipFill rotWithShape="1">
          <a:blip r:embed="rId8">
            <a:alphaModFix/>
          </a:blip>
          <a:srcRect b="0" l="4269" r="4506" t="0"/>
          <a:stretch/>
        </p:blipFill>
        <p:spPr>
          <a:xfrm>
            <a:off x="7580675" y="2120850"/>
            <a:ext cx="1426492" cy="107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8"/>
          <p:cNvSpPr txBox="1"/>
          <p:nvPr/>
        </p:nvSpPr>
        <p:spPr>
          <a:xfrm>
            <a:off x="844238" y="3296800"/>
            <a:ext cx="16266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Used for data processing, augmentation and model development.</a:t>
            </a:r>
            <a:endParaRPr sz="11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1" name="Google Shape;301;p48"/>
          <p:cNvSpPr txBox="1"/>
          <p:nvPr/>
        </p:nvSpPr>
        <p:spPr>
          <a:xfrm>
            <a:off x="4168450" y="3220600"/>
            <a:ext cx="13416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Used for building and training the image recognition  models.</a:t>
            </a:r>
            <a:endParaRPr sz="11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2" name="Google Shape;302;p48"/>
          <p:cNvSpPr txBox="1"/>
          <p:nvPr/>
        </p:nvSpPr>
        <p:spPr>
          <a:xfrm>
            <a:off x="2673150" y="3321400"/>
            <a:ext cx="12204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Used for image preprocessing</a:t>
            </a:r>
            <a:endParaRPr sz="11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3" name="Google Shape;303;p48"/>
          <p:cNvSpPr txBox="1"/>
          <p:nvPr/>
        </p:nvSpPr>
        <p:spPr>
          <a:xfrm>
            <a:off x="5759150" y="3144400"/>
            <a:ext cx="18138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Used for image annotation; helping to label parts for training, validation, and testing.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4" name="Google Shape;304;p48"/>
          <p:cNvSpPr txBox="1"/>
          <p:nvPr/>
        </p:nvSpPr>
        <p:spPr>
          <a:xfrm>
            <a:off x="7536275" y="3204100"/>
            <a:ext cx="15153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OCR capabilities for reading text/labels on parts, assisting in identification</a:t>
            </a:r>
            <a:endParaRPr sz="17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9"/>
          <p:cNvSpPr txBox="1"/>
          <p:nvPr>
            <p:ph type="title"/>
          </p:nvPr>
        </p:nvSpPr>
        <p:spPr>
          <a:xfrm>
            <a:off x="1530900" y="140225"/>
            <a:ext cx="191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Limitations   </a:t>
            </a:r>
            <a:endParaRPr b="1" sz="1800"/>
          </a:p>
        </p:txBody>
      </p:sp>
      <p:sp>
        <p:nvSpPr>
          <p:cNvPr id="310" name="Google Shape;310;p49"/>
          <p:cNvSpPr/>
          <p:nvPr/>
        </p:nvSpPr>
        <p:spPr>
          <a:xfrm>
            <a:off x="526750" y="686175"/>
            <a:ext cx="3585300" cy="76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DECDB"/>
              </a:gs>
              <a:gs pos="100000">
                <a:srgbClr val="F0AA63"/>
              </a:gs>
            </a:gsLst>
            <a:lin ang="10800025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Dataset size and Image Augmentation issues with GAN - Could generate only low resolution images or expensive</a:t>
            </a:r>
            <a:endParaRPr sz="1300"/>
          </a:p>
        </p:txBody>
      </p:sp>
      <p:sp>
        <p:nvSpPr>
          <p:cNvPr id="311" name="Google Shape;311;p49"/>
          <p:cNvSpPr/>
          <p:nvPr/>
        </p:nvSpPr>
        <p:spPr>
          <a:xfrm>
            <a:off x="4444375" y="919575"/>
            <a:ext cx="509400" cy="2997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BFBFBF"/>
              </a:gs>
              <a:gs pos="100000">
                <a:srgbClr val="B6D7A8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49"/>
          <p:cNvSpPr/>
          <p:nvPr/>
        </p:nvSpPr>
        <p:spPr>
          <a:xfrm>
            <a:off x="5166075" y="686175"/>
            <a:ext cx="3513900" cy="76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Image Augmentation performed using Augmentor - High resolution and Cheap</a:t>
            </a:r>
            <a:endParaRPr sz="1300"/>
          </a:p>
        </p:txBody>
      </p:sp>
      <p:sp>
        <p:nvSpPr>
          <p:cNvPr id="313" name="Google Shape;313;p49"/>
          <p:cNvSpPr/>
          <p:nvPr/>
        </p:nvSpPr>
        <p:spPr>
          <a:xfrm>
            <a:off x="526750" y="1524375"/>
            <a:ext cx="3585300" cy="76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DECDB"/>
              </a:gs>
              <a:gs pos="100000">
                <a:srgbClr val="F0AA63"/>
              </a:gs>
            </a:gsLst>
            <a:lin ang="10800025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O</a:t>
            </a:r>
            <a:r>
              <a:rPr lang="en" sz="1300"/>
              <a:t>CR and Label recognition difficulties - with Tesseract - </a:t>
            </a:r>
            <a:r>
              <a:rPr b="1" lang="en" sz="1300">
                <a:solidFill>
                  <a:schemeClr val="dk1"/>
                </a:solidFill>
              </a:rPr>
              <a:t>misidentifying characters &amp; struggling with rotated or zoomed-out text</a:t>
            </a:r>
            <a:endParaRPr sz="1300"/>
          </a:p>
        </p:txBody>
      </p:sp>
      <p:sp>
        <p:nvSpPr>
          <p:cNvPr id="314" name="Google Shape;314;p49"/>
          <p:cNvSpPr/>
          <p:nvPr/>
        </p:nvSpPr>
        <p:spPr>
          <a:xfrm>
            <a:off x="4444375" y="1757775"/>
            <a:ext cx="509400" cy="2997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BFBFBF"/>
              </a:gs>
              <a:gs pos="100000">
                <a:srgbClr val="B6D7A8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9"/>
          <p:cNvSpPr/>
          <p:nvPr/>
        </p:nvSpPr>
        <p:spPr>
          <a:xfrm>
            <a:off x="5166075" y="1524375"/>
            <a:ext cx="3513900" cy="76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Google Vision API for OCR - </a:t>
            </a:r>
            <a:r>
              <a:rPr lang="en" sz="1300">
                <a:solidFill>
                  <a:schemeClr val="dk1"/>
                </a:solidFill>
              </a:rPr>
              <a:t>works much better than tesseract for text recognition</a:t>
            </a:r>
            <a:endParaRPr sz="1300"/>
          </a:p>
        </p:txBody>
      </p:sp>
      <p:sp>
        <p:nvSpPr>
          <p:cNvPr id="316" name="Google Shape;316;p49"/>
          <p:cNvSpPr/>
          <p:nvPr/>
        </p:nvSpPr>
        <p:spPr>
          <a:xfrm>
            <a:off x="526750" y="2362575"/>
            <a:ext cx="3585300" cy="76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DECDB"/>
              </a:gs>
              <a:gs pos="100000">
                <a:srgbClr val="F0AA63"/>
              </a:gs>
            </a:gsLst>
            <a:lin ang="10800025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Part label matching issues - </a:t>
            </a:r>
            <a:r>
              <a:rPr lang="en" sz="1300">
                <a:solidFill>
                  <a:schemeClr val="dk1"/>
                </a:solidFill>
              </a:rPr>
              <a:t>parts </a:t>
            </a:r>
            <a:r>
              <a:rPr b="1" lang="en" sz="1300">
                <a:solidFill>
                  <a:schemeClr val="dk1"/>
                </a:solidFill>
              </a:rPr>
              <a:t>did not consistently match the entries</a:t>
            </a:r>
            <a:r>
              <a:rPr lang="en" sz="1300">
                <a:solidFill>
                  <a:schemeClr val="dk1"/>
                </a:solidFill>
              </a:rPr>
              <a:t> in the provided part master file</a:t>
            </a:r>
            <a:endParaRPr sz="1300"/>
          </a:p>
        </p:txBody>
      </p:sp>
      <p:sp>
        <p:nvSpPr>
          <p:cNvPr id="317" name="Google Shape;317;p49"/>
          <p:cNvSpPr/>
          <p:nvPr/>
        </p:nvSpPr>
        <p:spPr>
          <a:xfrm>
            <a:off x="4444375" y="2595975"/>
            <a:ext cx="509400" cy="2997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BFBFBF"/>
              </a:gs>
              <a:gs pos="100000">
                <a:srgbClr val="B6D7A8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49"/>
          <p:cNvSpPr/>
          <p:nvPr/>
        </p:nvSpPr>
        <p:spPr>
          <a:xfrm>
            <a:off x="5166075" y="2362575"/>
            <a:ext cx="3513900" cy="76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Created part master</a:t>
            </a:r>
            <a:r>
              <a:rPr lang="en" sz="1300">
                <a:solidFill>
                  <a:schemeClr val="dk1"/>
                </a:solidFill>
              </a:rPr>
              <a:t> file using information from Google by searching the parts manually</a:t>
            </a:r>
            <a:endParaRPr sz="1300"/>
          </a:p>
        </p:txBody>
      </p:sp>
      <p:sp>
        <p:nvSpPr>
          <p:cNvPr id="319" name="Google Shape;319;p49"/>
          <p:cNvSpPr/>
          <p:nvPr/>
        </p:nvSpPr>
        <p:spPr>
          <a:xfrm>
            <a:off x="526750" y="3200775"/>
            <a:ext cx="3585300" cy="76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DECDB"/>
              </a:gs>
              <a:gs pos="100000">
                <a:srgbClr val="F0AA63"/>
              </a:gs>
            </a:gsLst>
            <a:lin ang="10800025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Annotation and Dataset Organization - Annotating</a:t>
            </a:r>
            <a:r>
              <a:rPr lang="en" sz="1300">
                <a:solidFill>
                  <a:schemeClr val="dk1"/>
                </a:solidFill>
              </a:rPr>
              <a:t> the augmented dataset was labor-intensive and time consuming</a:t>
            </a:r>
            <a:endParaRPr sz="1300"/>
          </a:p>
        </p:txBody>
      </p:sp>
      <p:sp>
        <p:nvSpPr>
          <p:cNvPr id="320" name="Google Shape;320;p49"/>
          <p:cNvSpPr/>
          <p:nvPr/>
        </p:nvSpPr>
        <p:spPr>
          <a:xfrm>
            <a:off x="4444375" y="3434175"/>
            <a:ext cx="509400" cy="2997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BFBFBF"/>
              </a:gs>
              <a:gs pos="100000">
                <a:srgbClr val="B6D7A8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49"/>
          <p:cNvSpPr/>
          <p:nvPr/>
        </p:nvSpPr>
        <p:spPr>
          <a:xfrm>
            <a:off x="5166075" y="3200775"/>
            <a:ext cx="3513900" cy="76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Pro versions for Annotations would decrease </a:t>
            </a:r>
            <a:r>
              <a:rPr lang="en" sz="1300"/>
              <a:t>workload</a:t>
            </a:r>
            <a:r>
              <a:rPr lang="en" sz="1300"/>
              <a:t> and time</a:t>
            </a:r>
            <a:endParaRPr sz="1300"/>
          </a:p>
        </p:txBody>
      </p:sp>
      <p:sp>
        <p:nvSpPr>
          <p:cNvPr id="322" name="Google Shape;322;p49"/>
          <p:cNvSpPr txBox="1"/>
          <p:nvPr>
            <p:ph type="title"/>
          </p:nvPr>
        </p:nvSpPr>
        <p:spPr>
          <a:xfrm>
            <a:off x="5198487" y="140225"/>
            <a:ext cx="338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820"/>
              <a:t>Solutions/Recommendations   </a:t>
            </a:r>
            <a:endParaRPr b="1" sz="1820"/>
          </a:p>
        </p:txBody>
      </p:sp>
      <p:sp>
        <p:nvSpPr>
          <p:cNvPr id="323" name="Google Shape;323;p49"/>
          <p:cNvSpPr/>
          <p:nvPr/>
        </p:nvSpPr>
        <p:spPr>
          <a:xfrm>
            <a:off x="526750" y="4038975"/>
            <a:ext cx="3585300" cy="76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DECDB"/>
              </a:gs>
              <a:gs pos="100000">
                <a:srgbClr val="F0AA63"/>
              </a:gs>
            </a:gsLst>
            <a:lin ang="10800025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Uncertainty in Images and Labels</a:t>
            </a:r>
            <a:r>
              <a:rPr lang="en" sz="1300">
                <a:solidFill>
                  <a:schemeClr val="dk1"/>
                </a:solidFill>
              </a:rPr>
              <a:t> -</a:t>
            </a:r>
            <a:r>
              <a:rPr b="1" lang="en" sz="1300">
                <a:solidFill>
                  <a:schemeClr val="dk1"/>
                </a:solidFill>
              </a:rPr>
              <a:t>not all parts would have labels</a:t>
            </a:r>
            <a:r>
              <a:rPr lang="en" sz="1300">
                <a:solidFill>
                  <a:schemeClr val="dk1"/>
                </a:solidFill>
              </a:rPr>
              <a:t> and </a:t>
            </a:r>
            <a:r>
              <a:rPr b="1" lang="en" sz="1300">
                <a:solidFill>
                  <a:schemeClr val="dk1"/>
                </a:solidFill>
              </a:rPr>
              <a:t>background of images were not consistent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324" name="Google Shape;324;p49"/>
          <p:cNvSpPr/>
          <p:nvPr/>
        </p:nvSpPr>
        <p:spPr>
          <a:xfrm>
            <a:off x="4444375" y="4272375"/>
            <a:ext cx="509400" cy="2997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BFBFBF"/>
              </a:gs>
              <a:gs pos="100000">
                <a:srgbClr val="B6D7A8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49"/>
          <p:cNvSpPr/>
          <p:nvPr/>
        </p:nvSpPr>
        <p:spPr>
          <a:xfrm>
            <a:off x="5166075" y="4038975"/>
            <a:ext cx="3513900" cy="7689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Consistent background should be used for all the images - White background would be the best option going forward.</a:t>
            </a:r>
            <a:endParaRPr sz="13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Questions?</a:t>
            </a:r>
            <a:endParaRPr sz="3020"/>
          </a:p>
        </p:txBody>
      </p:sp>
      <p:sp>
        <p:nvSpPr>
          <p:cNvPr id="331" name="Google Shape;331;p50"/>
          <p:cNvSpPr txBox="1"/>
          <p:nvPr>
            <p:ph idx="1" type="body"/>
          </p:nvPr>
        </p:nvSpPr>
        <p:spPr>
          <a:xfrm>
            <a:off x="311700" y="1152475"/>
            <a:ext cx="8520600" cy="24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 to all files-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Code Files: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Documentation of all limitations and recommendations: </a:t>
            </a:r>
            <a:r>
              <a:rPr lang="en" u="sng">
                <a:solidFill>
                  <a:schemeClr val="hlink"/>
                </a:solidFill>
                <a:hlinkClick r:id="rId3"/>
              </a:rPr>
              <a:t>Link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Further Implementation and SOP: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Cost and Savings Calculations: 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endParaRPr/>
          </a:p>
        </p:txBody>
      </p:sp>
      <p:sp>
        <p:nvSpPr>
          <p:cNvPr id="332" name="Google Shape;332;p50"/>
          <p:cNvSpPr txBox="1"/>
          <p:nvPr>
            <p:ph type="title"/>
          </p:nvPr>
        </p:nvSpPr>
        <p:spPr>
          <a:xfrm>
            <a:off x="3285850" y="3698700"/>
            <a:ext cx="563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Thank You</a:t>
            </a:r>
            <a:endParaRPr sz="30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9"/>
          <p:cNvPicPr preferRelativeResize="0"/>
          <p:nvPr/>
        </p:nvPicPr>
        <p:blipFill rotWithShape="1">
          <a:blip r:embed="rId3">
            <a:alphaModFix/>
          </a:blip>
          <a:srcRect b="0" l="1796" r="11855" t="1584"/>
          <a:stretch/>
        </p:blipFill>
        <p:spPr>
          <a:xfrm>
            <a:off x="4498252" y="0"/>
            <a:ext cx="4645748" cy="514350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5" name="Google Shape;125;p29"/>
          <p:cNvSpPr txBox="1"/>
          <p:nvPr/>
        </p:nvSpPr>
        <p:spPr>
          <a:xfrm>
            <a:off x="843650" y="2248500"/>
            <a:ext cx="5470200" cy="1108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RECAP - Interim presentation</a:t>
            </a:r>
            <a:endParaRPr b="1" sz="300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0"/>
          <p:cNvSpPr txBox="1"/>
          <p:nvPr>
            <p:ph type="title"/>
          </p:nvPr>
        </p:nvSpPr>
        <p:spPr>
          <a:xfrm>
            <a:off x="4206150" y="2600275"/>
            <a:ext cx="221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2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Objectives</a:t>
            </a:r>
            <a:endParaRPr b="1" sz="242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1" name="Google Shape;131;p30"/>
          <p:cNvSpPr txBox="1"/>
          <p:nvPr>
            <p:ph idx="1" type="body"/>
          </p:nvPr>
        </p:nvSpPr>
        <p:spPr>
          <a:xfrm>
            <a:off x="1037800" y="3144555"/>
            <a:ext cx="3946200" cy="16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Automate Part Identification</a:t>
            </a:r>
            <a:endParaRPr b="1"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 a model to recognize part numbers from photos and detect any anomalies or damages</a:t>
            </a:r>
            <a:r>
              <a:rPr lang="en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Enhance Inventory Visibility </a:t>
            </a:r>
            <a:endParaRPr b="1"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and Accuracy</a:t>
            </a:r>
            <a:endParaRPr b="1"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Improve real-time stock updates by integrating part recognition with the part master file and online searches.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800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32" name="Google Shape;132;p30"/>
          <p:cNvPicPr preferRelativeResize="0"/>
          <p:nvPr/>
        </p:nvPicPr>
        <p:blipFill rotWithShape="1">
          <a:blip r:embed="rId3">
            <a:alphaModFix/>
          </a:blip>
          <a:srcRect b="5938" l="18476" r="35607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3" name="Google Shape;133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0575" y="2719650"/>
            <a:ext cx="335575" cy="333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0"/>
          <p:cNvSpPr txBox="1"/>
          <p:nvPr>
            <p:ph idx="1" type="body"/>
          </p:nvPr>
        </p:nvSpPr>
        <p:spPr>
          <a:xfrm>
            <a:off x="5158925" y="3143100"/>
            <a:ext cx="3613200" cy="22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Minimize Customer and Operational Costs</a:t>
            </a:r>
            <a:endParaRPr b="1"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Lower costs by reducing delays and avoiding unnecessary new purchases through faster identification.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Reduce Processing Time</a:t>
            </a:r>
            <a:endParaRPr b="1"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Accelerate the receiving process by automating part identification and metadata capture.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800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35" name="Google Shape;135;p30"/>
          <p:cNvSpPr txBox="1"/>
          <p:nvPr/>
        </p:nvSpPr>
        <p:spPr>
          <a:xfrm>
            <a:off x="947750" y="152400"/>
            <a:ext cx="8124900" cy="2341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C00000"/>
                </a:solidFill>
              </a:rPr>
              <a:t>Problem Statement</a:t>
            </a:r>
            <a:endParaRPr b="1" sz="1700">
              <a:solidFill>
                <a:srgbClr val="C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Unlabeled/Labeled spare parts returned to </a:t>
            </a:r>
            <a:r>
              <a:rPr lang="en">
                <a:solidFill>
                  <a:schemeClr val="dk1"/>
                </a:solidFill>
              </a:rPr>
              <a:t>DHL </a:t>
            </a:r>
            <a:r>
              <a:rPr lang="en">
                <a:solidFill>
                  <a:schemeClr val="dk1"/>
                </a:solidFill>
              </a:rPr>
              <a:t>Logistics warehouses cause </a:t>
            </a:r>
            <a:r>
              <a:rPr b="1" lang="en">
                <a:solidFill>
                  <a:schemeClr val="dk1"/>
                </a:solidFill>
              </a:rPr>
              <a:t>delays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inefficiencies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Operators rely on </a:t>
            </a:r>
            <a:r>
              <a:rPr b="1" lang="en">
                <a:solidFill>
                  <a:schemeClr val="dk1"/>
                </a:solidFill>
              </a:rPr>
              <a:t>manual identification</a:t>
            </a:r>
            <a:r>
              <a:rPr lang="en">
                <a:solidFill>
                  <a:schemeClr val="dk1"/>
                </a:solidFill>
              </a:rPr>
              <a:t>, often requiring customer confirmation.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Field Engineers lack the infrastructure to properly label or package parts.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1400"/>
              <a:buChar char="●"/>
            </a:pPr>
            <a:r>
              <a:rPr b="1" lang="en">
                <a:solidFill>
                  <a:srgbClr val="CC4125"/>
                </a:solidFill>
              </a:rPr>
              <a:t>Impact</a:t>
            </a:r>
            <a:r>
              <a:rPr lang="en">
                <a:solidFill>
                  <a:srgbClr val="CC4125"/>
                </a:solidFill>
              </a:rPr>
              <a:t>:</a:t>
            </a:r>
            <a:endParaRPr>
              <a:solidFill>
                <a:srgbClr val="CC4125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Increased processing time and operational inefficiency.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Higher costs for customers due to delayed visibility and potential new purchases.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/>
        </p:nvSpPr>
        <p:spPr>
          <a:xfrm>
            <a:off x="-25600" y="3644450"/>
            <a:ext cx="20349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6545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Integrating the  mage recognition and OCR models into a </a:t>
            </a:r>
            <a:r>
              <a:rPr b="1" i="0" lang="en" sz="1070" u="none" cap="none" strike="noStrike">
                <a:solidFill>
                  <a:schemeClr val="dk1"/>
                </a:solidFill>
              </a:rPr>
              <a:t>unified solution.</a:t>
            </a:r>
            <a:endParaRPr b="1" i="0" sz="1560" u="none" cap="none" strike="noStrike">
              <a:solidFill>
                <a:schemeClr val="dk2"/>
              </a:solidFill>
            </a:endParaRPr>
          </a:p>
        </p:txBody>
      </p:sp>
      <p:sp>
        <p:nvSpPr>
          <p:cNvPr id="141" name="Google Shape;141;p31"/>
          <p:cNvSpPr/>
          <p:nvPr/>
        </p:nvSpPr>
        <p:spPr>
          <a:xfrm>
            <a:off x="-25600" y="538525"/>
            <a:ext cx="2196300" cy="370800"/>
          </a:xfrm>
          <a:prstGeom prst="homePlate">
            <a:avLst>
              <a:gd fmla="val 50000" name="adj"/>
            </a:avLst>
          </a:prstGeom>
          <a:solidFill>
            <a:srgbClr val="5B0F00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"/>
              <a:buFont typeface="Arial"/>
              <a:buNone/>
            </a:pPr>
            <a:r>
              <a:t/>
            </a:r>
            <a:endParaRPr b="1" i="0" sz="3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u="none" cap="none" strike="noStrike">
                <a:solidFill>
                  <a:schemeClr val="lt1"/>
                </a:solidFill>
              </a:rPr>
              <a:t>Data Acquisition </a:t>
            </a:r>
            <a:endParaRPr i="0" u="none" cap="none" strike="noStrike">
              <a:solidFill>
                <a:schemeClr val="lt1"/>
              </a:solidFill>
            </a:endParaRPr>
          </a:p>
        </p:txBody>
      </p:sp>
      <p:sp>
        <p:nvSpPr>
          <p:cNvPr id="142" name="Google Shape;142;p31"/>
          <p:cNvSpPr/>
          <p:nvPr/>
        </p:nvSpPr>
        <p:spPr>
          <a:xfrm>
            <a:off x="2009215" y="538400"/>
            <a:ext cx="2284800" cy="370800"/>
          </a:xfrm>
          <a:prstGeom prst="chevron">
            <a:avLst>
              <a:gd fmla="val 50000" name="adj"/>
            </a:avLst>
          </a:prstGeom>
          <a:solidFill>
            <a:srgbClr val="8520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u="none" cap="none" strike="noStrike">
                <a:solidFill>
                  <a:schemeClr val="lt1"/>
                </a:solidFill>
              </a:rPr>
              <a:t>Data Preparation</a:t>
            </a:r>
            <a:endParaRPr i="0" u="none" cap="none" strike="noStrike">
              <a:solidFill>
                <a:schemeClr val="lt1"/>
              </a:solidFill>
            </a:endParaRPr>
          </a:p>
        </p:txBody>
      </p:sp>
      <p:sp>
        <p:nvSpPr>
          <p:cNvPr id="143" name="Google Shape;143;p31"/>
          <p:cNvSpPr/>
          <p:nvPr/>
        </p:nvSpPr>
        <p:spPr>
          <a:xfrm>
            <a:off x="3867039" y="538400"/>
            <a:ext cx="2284800" cy="370800"/>
          </a:xfrm>
          <a:prstGeom prst="chevron">
            <a:avLst>
              <a:gd fmla="val 50000" name="adj"/>
            </a:avLst>
          </a:prstGeom>
          <a:solidFill>
            <a:srgbClr val="CC41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u="none" cap="none" strike="noStrike">
                <a:solidFill>
                  <a:srgbClr val="FFFFFF"/>
                </a:solidFill>
              </a:rPr>
              <a:t>Model Development</a:t>
            </a:r>
            <a:endParaRPr b="1" i="0" u="none" cap="none" strike="noStrike">
              <a:solidFill>
                <a:srgbClr val="FFFFFF"/>
              </a:solidFill>
            </a:endParaRPr>
          </a:p>
        </p:txBody>
      </p:sp>
      <p:sp>
        <p:nvSpPr>
          <p:cNvPr id="144" name="Google Shape;144;p31"/>
          <p:cNvSpPr/>
          <p:nvPr/>
        </p:nvSpPr>
        <p:spPr>
          <a:xfrm>
            <a:off x="5913026" y="538400"/>
            <a:ext cx="2284800" cy="370800"/>
          </a:xfrm>
          <a:prstGeom prst="chevron">
            <a:avLst>
              <a:gd fmla="val 50000" name="adj"/>
            </a:avLst>
          </a:prstGeom>
          <a:solidFill>
            <a:srgbClr val="DD7E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u="none" cap="none" strike="noStrike">
                <a:solidFill>
                  <a:srgbClr val="FFFFFF"/>
                </a:solidFill>
              </a:rPr>
              <a:t>Model Training </a:t>
            </a:r>
            <a:endParaRPr b="1" i="0" u="none" cap="none" strike="noStrike">
              <a:solidFill>
                <a:srgbClr val="FFFFFF"/>
              </a:solidFill>
            </a:endParaRPr>
          </a:p>
        </p:txBody>
      </p:sp>
      <p:sp>
        <p:nvSpPr>
          <p:cNvPr id="145" name="Google Shape;145;p31"/>
          <p:cNvSpPr txBox="1"/>
          <p:nvPr/>
        </p:nvSpPr>
        <p:spPr>
          <a:xfrm>
            <a:off x="-165725" y="909200"/>
            <a:ext cx="2109300" cy="17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6545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Obtained</a:t>
            </a:r>
            <a:r>
              <a:rPr b="1" i="0" lang="en" sz="1070" u="none" cap="none" strike="noStrike">
                <a:solidFill>
                  <a:schemeClr val="dk1"/>
                </a:solidFill>
              </a:rPr>
              <a:t> initial dataset </a:t>
            </a:r>
            <a:r>
              <a:rPr i="0" lang="en" sz="1070" u="none" cap="none" strike="noStrike">
                <a:solidFill>
                  <a:schemeClr val="dk1"/>
                </a:solidFill>
              </a:rPr>
              <a:t>from DHL.</a:t>
            </a:r>
            <a:endParaRPr i="0" sz="1070" u="none" cap="none" strike="noStrike">
              <a:solidFill>
                <a:schemeClr val="dk1"/>
              </a:solidFill>
            </a:endParaRPr>
          </a:p>
          <a:p>
            <a:pPr indent="-296545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Developed comprehensive </a:t>
            </a:r>
            <a:r>
              <a:rPr b="1" i="0" lang="en" sz="1070" u="none" cap="none" strike="noStrike">
                <a:solidFill>
                  <a:schemeClr val="dk1"/>
                </a:solidFill>
              </a:rPr>
              <a:t>project plan</a:t>
            </a:r>
            <a:endParaRPr b="1" i="0" sz="1070" u="none" cap="none" strike="noStrike">
              <a:solidFill>
                <a:schemeClr val="dk1"/>
              </a:solidFill>
            </a:endParaRPr>
          </a:p>
          <a:p>
            <a:pPr indent="-296545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Held discussions with the client to decide on </a:t>
            </a:r>
            <a:r>
              <a:rPr b="1" i="0" lang="en" sz="1070" u="none" cap="none" strike="noStrike">
                <a:solidFill>
                  <a:schemeClr val="dk1"/>
                </a:solidFill>
              </a:rPr>
              <a:t>requirements</a:t>
            </a:r>
            <a:r>
              <a:rPr i="0" lang="en" sz="1070" u="none" cap="none" strike="noStrike">
                <a:solidFill>
                  <a:schemeClr val="dk1"/>
                </a:solidFill>
              </a:rPr>
              <a:t>.</a:t>
            </a:r>
            <a:endParaRPr i="0" sz="1600" u="none" cap="none" strike="noStrike">
              <a:solidFill>
                <a:srgbClr val="000000"/>
              </a:solidFill>
            </a:endParaRPr>
          </a:p>
        </p:txBody>
      </p:sp>
      <p:sp>
        <p:nvSpPr>
          <p:cNvPr id="146" name="Google Shape;146;p31"/>
          <p:cNvSpPr txBox="1"/>
          <p:nvPr/>
        </p:nvSpPr>
        <p:spPr>
          <a:xfrm>
            <a:off x="1829975" y="909200"/>
            <a:ext cx="2109300" cy="20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6545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70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Created a dataset of 1,000+ images</a:t>
            </a:r>
            <a:r>
              <a:rPr lang="en" sz="1070">
                <a:solidFill>
                  <a:schemeClr val="dk1"/>
                </a:solidFill>
              </a:rPr>
              <a:t> using </a:t>
            </a:r>
            <a:r>
              <a:rPr b="1" lang="en" sz="1070">
                <a:solidFill>
                  <a:schemeClr val="dk1"/>
                </a:solidFill>
              </a:rPr>
              <a:t>Augmentor</a:t>
            </a:r>
            <a:r>
              <a:rPr lang="en" sz="1070">
                <a:solidFill>
                  <a:schemeClr val="dk1"/>
                </a:solidFill>
              </a:rPr>
              <a:t>.</a:t>
            </a:r>
            <a:endParaRPr i="0" sz="1070" u="none" cap="none" strike="noStrike">
              <a:solidFill>
                <a:schemeClr val="dk1"/>
              </a:solidFill>
            </a:endParaRPr>
          </a:p>
          <a:p>
            <a:pPr indent="-296545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70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Annotated images for training, testing and validation.</a:t>
            </a:r>
            <a:endParaRPr i="0" sz="1070" u="none" cap="none" strike="noStrike">
              <a:solidFill>
                <a:schemeClr val="dk1"/>
              </a:solidFill>
            </a:endParaRPr>
          </a:p>
          <a:p>
            <a:pPr indent="-296545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Created a </a:t>
            </a:r>
            <a:r>
              <a:rPr b="1" i="0" lang="en" sz="1070" u="none" cap="none" strike="noStrike">
                <a:solidFill>
                  <a:schemeClr val="dk1"/>
                </a:solidFill>
              </a:rPr>
              <a:t>part master file </a:t>
            </a:r>
            <a:r>
              <a:rPr i="0" lang="en" sz="1070" u="none" cap="none" strike="noStrike">
                <a:solidFill>
                  <a:schemeClr val="dk1"/>
                </a:solidFill>
              </a:rPr>
              <a:t>manually to link parts with their complementary  data.</a:t>
            </a:r>
            <a:endParaRPr i="0" sz="1070" u="none" cap="none" strike="noStrike">
              <a:solidFill>
                <a:schemeClr val="dk1"/>
              </a:solidFill>
            </a:endParaRPr>
          </a:p>
        </p:txBody>
      </p:sp>
      <p:sp>
        <p:nvSpPr>
          <p:cNvPr id="147" name="Google Shape;147;p31"/>
          <p:cNvSpPr txBox="1"/>
          <p:nvPr/>
        </p:nvSpPr>
        <p:spPr>
          <a:xfrm>
            <a:off x="3867050" y="909200"/>
            <a:ext cx="21540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6545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b="1" i="0" lang="en" sz="1070" u="none" cap="none" strike="noStrike">
                <a:solidFill>
                  <a:schemeClr val="dk1"/>
                </a:solidFill>
              </a:rPr>
              <a:t>Researched</a:t>
            </a:r>
            <a:r>
              <a:rPr i="0" lang="en" sz="1070" u="none" cap="none" strike="noStrike">
                <a:solidFill>
                  <a:schemeClr val="dk1"/>
                </a:solidFill>
              </a:rPr>
              <a:t> similar use cases to identify applicable methods and models.</a:t>
            </a:r>
            <a:endParaRPr i="0" sz="1070" u="none" cap="none" strike="noStrike">
              <a:solidFill>
                <a:schemeClr val="dk1"/>
              </a:solidFill>
            </a:endParaRPr>
          </a:p>
          <a:p>
            <a:pPr indent="-296545" lvl="0" marL="45720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Developed base </a:t>
            </a:r>
            <a:r>
              <a:rPr b="1" i="0" lang="en" sz="1070" u="none" cap="none" strike="noStrike">
                <a:solidFill>
                  <a:schemeClr val="dk1"/>
                </a:solidFill>
              </a:rPr>
              <a:t>OCR and image recognition</a:t>
            </a:r>
            <a:r>
              <a:rPr i="0" lang="en" sz="1070" u="none" cap="none" strike="noStrike">
                <a:solidFill>
                  <a:schemeClr val="dk1"/>
                </a:solidFill>
              </a:rPr>
              <a:t> models.</a:t>
            </a:r>
            <a:endParaRPr i="0" sz="1070" u="none" cap="none" strike="noStrike">
              <a:solidFill>
                <a:schemeClr val="dk1"/>
              </a:solidFill>
            </a:endParaRPr>
          </a:p>
          <a:p>
            <a:pPr indent="-296545" lvl="0" marL="457200" marR="0" rtl="0" algn="l">
              <a:lnSpc>
                <a:spcPct val="9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Decided on</a:t>
            </a:r>
            <a:r>
              <a:rPr b="1" i="0" lang="en" sz="1070" u="none" cap="none" strike="noStrike">
                <a:solidFill>
                  <a:schemeClr val="dk1"/>
                </a:solidFill>
              </a:rPr>
              <a:t> YOLOv8</a:t>
            </a:r>
            <a:r>
              <a:rPr i="0" lang="en" sz="1070" u="none" cap="none" strike="noStrike">
                <a:solidFill>
                  <a:schemeClr val="dk1"/>
                </a:solidFill>
              </a:rPr>
              <a:t> and </a:t>
            </a:r>
            <a:r>
              <a:rPr b="1" i="0" lang="en" sz="1070" u="none" cap="none" strike="noStrike">
                <a:solidFill>
                  <a:schemeClr val="dk1"/>
                </a:solidFill>
              </a:rPr>
              <a:t>Google Cloud Vision API </a:t>
            </a:r>
            <a:endParaRPr b="1" i="0" sz="1070" u="none" cap="none" strike="noStrike">
              <a:solidFill>
                <a:schemeClr val="dk1"/>
              </a:solidFill>
            </a:endParaRPr>
          </a:p>
        </p:txBody>
      </p:sp>
      <p:sp>
        <p:nvSpPr>
          <p:cNvPr id="148" name="Google Shape;148;p31"/>
          <p:cNvSpPr txBox="1"/>
          <p:nvPr/>
        </p:nvSpPr>
        <p:spPr>
          <a:xfrm>
            <a:off x="6103975" y="909325"/>
            <a:ext cx="19029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6545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Determined the</a:t>
            </a:r>
            <a:r>
              <a:rPr b="1" i="0" lang="en" sz="1070" u="none" cap="none" strike="noStrike">
                <a:solidFill>
                  <a:schemeClr val="dk1"/>
                </a:solidFill>
              </a:rPr>
              <a:t> optimal number of epochs</a:t>
            </a:r>
            <a:r>
              <a:rPr i="0" lang="en" sz="1070" u="none" cap="none" strike="noStrike">
                <a:solidFill>
                  <a:schemeClr val="dk1"/>
                </a:solidFill>
              </a:rPr>
              <a:t> for training</a:t>
            </a:r>
            <a:endParaRPr i="0" sz="1070" u="none" cap="none" strike="noStrike">
              <a:solidFill>
                <a:schemeClr val="dk1"/>
              </a:solidFill>
            </a:endParaRPr>
          </a:p>
          <a:p>
            <a:pPr indent="-296545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Addressing  </a:t>
            </a:r>
            <a:r>
              <a:rPr b="1" i="0" lang="en" sz="1070" u="none" cap="none" strike="noStrike">
                <a:solidFill>
                  <a:schemeClr val="dk1"/>
                </a:solidFill>
              </a:rPr>
              <a:t>limitations</a:t>
            </a:r>
            <a:r>
              <a:rPr i="0" lang="en" sz="1070" u="none" cap="none" strike="noStrike">
                <a:solidFill>
                  <a:schemeClr val="dk1"/>
                </a:solidFill>
              </a:rPr>
              <a:t> in the OCR model.</a:t>
            </a:r>
            <a:endParaRPr i="0" sz="1070" u="none" cap="none" strike="noStrike">
              <a:solidFill>
                <a:schemeClr val="dk1"/>
              </a:solidFill>
            </a:endParaRPr>
          </a:p>
          <a:p>
            <a:pPr indent="-296545" lvl="0" marL="45720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b="1" i="0" lang="en" sz="1070" u="none" cap="none" strike="noStrike">
                <a:solidFill>
                  <a:schemeClr val="dk1"/>
                </a:solidFill>
              </a:rPr>
              <a:t>Refining project plan</a:t>
            </a:r>
            <a:r>
              <a:rPr i="0" lang="en" sz="1070" u="none" cap="none" strike="noStrike">
                <a:solidFill>
                  <a:schemeClr val="dk1"/>
                </a:solidFill>
              </a:rPr>
              <a:t> based on findings and progress updates.</a:t>
            </a:r>
            <a:endParaRPr i="0" sz="1070" u="none" cap="none" strike="noStrike">
              <a:solidFill>
                <a:schemeClr val="dk1"/>
              </a:solidFill>
            </a:endParaRPr>
          </a:p>
        </p:txBody>
      </p:sp>
      <p:sp>
        <p:nvSpPr>
          <p:cNvPr id="149" name="Google Shape;149;p31"/>
          <p:cNvSpPr/>
          <p:nvPr/>
        </p:nvSpPr>
        <p:spPr>
          <a:xfrm>
            <a:off x="-25600" y="3273644"/>
            <a:ext cx="2451300" cy="370800"/>
          </a:xfrm>
          <a:prstGeom prst="homePlate">
            <a:avLst>
              <a:gd fmla="val 50000" name="adj"/>
            </a:avLst>
          </a:prstGeom>
          <a:solidFill>
            <a:srgbClr val="E06666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"/>
              <a:buFont typeface="Arial"/>
              <a:buNone/>
            </a:pPr>
            <a:r>
              <a:rPr b="1" lang="en" sz="300">
                <a:solidFill>
                  <a:schemeClr val="lt1"/>
                </a:solidFill>
              </a:rPr>
              <a:t> </a:t>
            </a:r>
            <a:endParaRPr b="1" i="0" sz="300" u="none" cap="none" strike="noStrike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>
                <a:solidFill>
                  <a:schemeClr val="lt1"/>
                </a:solidFill>
              </a:rPr>
              <a:t>           </a:t>
            </a:r>
            <a:r>
              <a:rPr b="1" i="0" lang="en" u="none" cap="none" strike="noStrike">
                <a:solidFill>
                  <a:schemeClr val="lt1"/>
                </a:solidFill>
              </a:rPr>
              <a:t>Integration </a:t>
            </a:r>
            <a:endParaRPr i="0" u="none" cap="none" strike="noStrike">
              <a:solidFill>
                <a:schemeClr val="lt1"/>
              </a:solidFill>
            </a:endParaRPr>
          </a:p>
        </p:txBody>
      </p:sp>
      <p:sp>
        <p:nvSpPr>
          <p:cNvPr id="150" name="Google Shape;150;p31"/>
          <p:cNvSpPr/>
          <p:nvPr/>
        </p:nvSpPr>
        <p:spPr>
          <a:xfrm>
            <a:off x="2009215" y="3273525"/>
            <a:ext cx="2284800" cy="370800"/>
          </a:xfrm>
          <a:prstGeom prst="chevron">
            <a:avLst>
              <a:gd fmla="val 50000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u="none" cap="none" strike="noStrike">
                <a:solidFill>
                  <a:schemeClr val="lt1"/>
                </a:solidFill>
              </a:rPr>
              <a:t>Cost Estimation </a:t>
            </a:r>
            <a:endParaRPr i="0" u="none" cap="none" strike="noStrike">
              <a:solidFill>
                <a:schemeClr val="lt1"/>
              </a:solidFill>
            </a:endParaRPr>
          </a:p>
        </p:txBody>
      </p:sp>
      <p:sp>
        <p:nvSpPr>
          <p:cNvPr id="151" name="Google Shape;151;p31"/>
          <p:cNvSpPr/>
          <p:nvPr/>
        </p:nvSpPr>
        <p:spPr>
          <a:xfrm>
            <a:off x="4087151" y="3273525"/>
            <a:ext cx="2284800" cy="370800"/>
          </a:xfrm>
          <a:prstGeom prst="chevron">
            <a:avLst>
              <a:gd fmla="val 50000" name="adj"/>
            </a:avLst>
          </a:prstGeom>
          <a:solidFill>
            <a:srgbClr val="E6B8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u="none" cap="none" strike="noStrike">
                <a:solidFill>
                  <a:srgbClr val="FFFFFF"/>
                </a:solidFill>
              </a:rPr>
              <a:t>Model Deployment  </a:t>
            </a:r>
            <a:endParaRPr b="1" i="0" u="none" cap="none" strike="noStrike">
              <a:solidFill>
                <a:srgbClr val="FFFFFF"/>
              </a:solidFill>
            </a:endParaRPr>
          </a:p>
        </p:txBody>
      </p:sp>
      <p:sp>
        <p:nvSpPr>
          <p:cNvPr id="152" name="Google Shape;152;p31"/>
          <p:cNvSpPr txBox="1"/>
          <p:nvPr/>
        </p:nvSpPr>
        <p:spPr>
          <a:xfrm>
            <a:off x="4087150" y="3644450"/>
            <a:ext cx="1902900" cy="12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6545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70"/>
              <a:buChar char="●"/>
            </a:pPr>
            <a:r>
              <a:rPr lang="en" sz="1070">
                <a:solidFill>
                  <a:schemeClr val="dk1"/>
                </a:solidFill>
              </a:rPr>
              <a:t>Prepared documentation of all the progress and limitations which might help in creating a deployment plan.</a:t>
            </a:r>
            <a:endParaRPr i="0" sz="1560" u="none" cap="none" strike="noStrike">
              <a:solidFill>
                <a:schemeClr val="dk2"/>
              </a:solidFill>
            </a:endParaRPr>
          </a:p>
        </p:txBody>
      </p:sp>
      <p:sp>
        <p:nvSpPr>
          <p:cNvPr id="153" name="Google Shape;153;p31"/>
          <p:cNvSpPr txBox="1"/>
          <p:nvPr/>
        </p:nvSpPr>
        <p:spPr>
          <a:xfrm>
            <a:off x="2009225" y="3644450"/>
            <a:ext cx="20349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6545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70"/>
              <a:buFont typeface="Arial"/>
              <a:buChar char="●"/>
            </a:pPr>
            <a:r>
              <a:rPr b="1" i="0" lang="en" sz="1070" u="none" cap="none" strike="noStrike">
                <a:solidFill>
                  <a:schemeClr val="dk1"/>
                </a:solidFill>
              </a:rPr>
              <a:t>Cost Analysis </a:t>
            </a:r>
            <a:r>
              <a:rPr i="0" lang="en" sz="1070" u="none" cap="none" strike="noStrike">
                <a:solidFill>
                  <a:schemeClr val="dk1"/>
                </a:solidFill>
              </a:rPr>
              <a:t> associated with implementing solution.</a:t>
            </a:r>
            <a:endParaRPr i="0" sz="1070" u="none" cap="none" strike="noStrike">
              <a:solidFill>
                <a:schemeClr val="dk1"/>
              </a:solidFill>
            </a:endParaRPr>
          </a:p>
          <a:p>
            <a:pPr indent="-296545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1000"/>
              </a:spcAft>
              <a:buClr>
                <a:schemeClr val="dk1"/>
              </a:buClr>
              <a:buSzPts val="1070"/>
              <a:buChar char="●"/>
            </a:pPr>
            <a:r>
              <a:rPr i="0" lang="en" sz="1070" u="none" cap="none" strike="noStrike">
                <a:solidFill>
                  <a:schemeClr val="dk1"/>
                </a:solidFill>
              </a:rPr>
              <a:t>Cost comparison of solution with old process</a:t>
            </a:r>
            <a:r>
              <a:rPr lang="en" sz="1070">
                <a:solidFill>
                  <a:schemeClr val="dk1"/>
                </a:solidFill>
              </a:rPr>
              <a:t>.</a:t>
            </a:r>
            <a:endParaRPr i="0" sz="107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338" y="213936"/>
            <a:ext cx="8367325" cy="456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2"/>
          <p:cNvSpPr/>
          <p:nvPr/>
        </p:nvSpPr>
        <p:spPr>
          <a:xfrm rot="10800000">
            <a:off x="1110225" y="1983600"/>
            <a:ext cx="2063400" cy="5712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2"/>
          <p:cNvSpPr txBox="1"/>
          <p:nvPr/>
        </p:nvSpPr>
        <p:spPr>
          <a:xfrm>
            <a:off x="1133775" y="2040050"/>
            <a:ext cx="20634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Yolov8 model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161" name="Google Shape;161;p32"/>
          <p:cNvSpPr/>
          <p:nvPr/>
        </p:nvSpPr>
        <p:spPr>
          <a:xfrm flipH="1" rot="-5400000">
            <a:off x="2493625" y="2444625"/>
            <a:ext cx="572100" cy="19263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32"/>
          <p:cNvSpPr txBox="1"/>
          <p:nvPr/>
        </p:nvSpPr>
        <p:spPr>
          <a:xfrm>
            <a:off x="1816525" y="3166125"/>
            <a:ext cx="19263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</a:rPr>
              <a:t>Google Cloud API</a:t>
            </a:r>
            <a:endParaRPr b="1" sz="16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3"/>
          <p:cNvSpPr/>
          <p:nvPr/>
        </p:nvSpPr>
        <p:spPr>
          <a:xfrm>
            <a:off x="47276" y="530925"/>
            <a:ext cx="2630400" cy="4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B02B20"/>
                </a:solidFill>
                <a:latin typeface="Roboto Medium"/>
                <a:ea typeface="Roboto Medium"/>
                <a:cs typeface="Roboto Medium"/>
                <a:sym typeface="Roboto Medium"/>
              </a:rPr>
              <a:t>Development Costs</a:t>
            </a:r>
            <a:endParaRPr b="0" i="0" sz="1400" u="none" cap="none" strike="noStrike">
              <a:solidFill>
                <a:srgbClr val="B02B2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>
                <a:solidFill>
                  <a:srgbClr val="B02B20"/>
                </a:solidFill>
                <a:latin typeface="Impact"/>
                <a:ea typeface="Impact"/>
                <a:cs typeface="Impact"/>
                <a:sym typeface="Impact"/>
              </a:rPr>
              <a:t>$232,000 - $533,000</a:t>
            </a:r>
            <a:endParaRPr sz="4000">
              <a:solidFill>
                <a:srgbClr val="B02B2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B02B2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68" name="Google Shape;168;p33"/>
          <p:cNvSpPr/>
          <p:nvPr/>
        </p:nvSpPr>
        <p:spPr>
          <a:xfrm>
            <a:off x="1921475" y="538386"/>
            <a:ext cx="27648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B02B20"/>
                </a:solidFill>
                <a:latin typeface="Roboto Medium"/>
                <a:ea typeface="Roboto Medium"/>
                <a:cs typeface="Roboto Medium"/>
                <a:sym typeface="Roboto Medium"/>
              </a:rPr>
              <a:t>Deployment Costs</a:t>
            </a:r>
            <a:endParaRPr>
              <a:solidFill>
                <a:srgbClr val="B02B2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rgbClr val="B02B20"/>
                </a:solidFill>
                <a:latin typeface="Impact"/>
                <a:ea typeface="Impact"/>
                <a:cs typeface="Impact"/>
                <a:sym typeface="Impact"/>
              </a:rPr>
              <a:t>$65,000 -$100,000</a:t>
            </a:r>
            <a:endParaRPr b="1">
              <a:solidFill>
                <a:srgbClr val="B02B2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B02B2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69" name="Google Shape;169;p33"/>
          <p:cNvSpPr/>
          <p:nvPr/>
        </p:nvSpPr>
        <p:spPr>
          <a:xfrm>
            <a:off x="362236" y="1250278"/>
            <a:ext cx="18900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B02B20"/>
                </a:solidFill>
                <a:latin typeface="Roboto Medium"/>
                <a:ea typeface="Roboto Medium"/>
                <a:cs typeface="Roboto Medium"/>
                <a:sym typeface="Roboto Medium"/>
              </a:rPr>
              <a:t>Maintenance Costs</a:t>
            </a:r>
            <a:endParaRPr b="0" i="0" sz="1400" u="none" cap="none" strike="noStrike">
              <a:solidFill>
                <a:srgbClr val="B02B2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>
                <a:solidFill>
                  <a:srgbClr val="B02B20"/>
                </a:solidFill>
                <a:latin typeface="Impact"/>
                <a:ea typeface="Impact"/>
                <a:cs typeface="Impact"/>
                <a:sym typeface="Impact"/>
              </a:rPr>
              <a:t>$90,000 - $190,000</a:t>
            </a:r>
            <a:endParaRPr b="1">
              <a:solidFill>
                <a:srgbClr val="B02B2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B02B2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70" name="Google Shape;170;p33"/>
          <p:cNvSpPr/>
          <p:nvPr/>
        </p:nvSpPr>
        <p:spPr>
          <a:xfrm>
            <a:off x="2354687" y="1080817"/>
            <a:ext cx="18900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B02B2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1" name="Google Shape;171;p33"/>
          <p:cNvSpPr/>
          <p:nvPr/>
        </p:nvSpPr>
        <p:spPr>
          <a:xfrm>
            <a:off x="2439256" y="1253679"/>
            <a:ext cx="18900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B02B20"/>
                </a:solidFill>
                <a:latin typeface="Roboto Medium"/>
                <a:ea typeface="Roboto Medium"/>
                <a:cs typeface="Roboto Medium"/>
                <a:sym typeface="Roboto Medium"/>
              </a:rPr>
              <a:t>Technology</a:t>
            </a:r>
            <a:r>
              <a:rPr lang="en">
                <a:solidFill>
                  <a:srgbClr val="B02B20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b="0" i="0" lang="en" sz="1400" u="none" cap="none" strike="noStrike">
                <a:solidFill>
                  <a:srgbClr val="B02B20"/>
                </a:solidFill>
                <a:latin typeface="Roboto Medium"/>
                <a:ea typeface="Roboto Medium"/>
                <a:cs typeface="Roboto Medium"/>
                <a:sym typeface="Roboto Medium"/>
              </a:rPr>
              <a:t>Upgrade</a:t>
            </a:r>
            <a:endParaRPr b="0" i="0" sz="1400" u="none" cap="none" strike="noStrike">
              <a:solidFill>
                <a:srgbClr val="B02B2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>
                <a:solidFill>
                  <a:srgbClr val="B02B20"/>
                </a:solidFill>
                <a:latin typeface="Impact"/>
                <a:ea typeface="Impact"/>
                <a:cs typeface="Impact"/>
                <a:sym typeface="Impact"/>
              </a:rPr>
              <a:t>$500,000  - $850,000</a:t>
            </a:r>
            <a:endParaRPr b="1">
              <a:solidFill>
                <a:srgbClr val="B02B2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B02B2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72" name="Google Shape;172;p33"/>
          <p:cNvSpPr txBox="1"/>
          <p:nvPr/>
        </p:nvSpPr>
        <p:spPr>
          <a:xfrm>
            <a:off x="1921475" y="78350"/>
            <a:ext cx="2268000" cy="4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02B2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Costs</a:t>
            </a:r>
            <a:endParaRPr sz="1800">
              <a:solidFill>
                <a:srgbClr val="B02B2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73" name="Google Shape;173;p33"/>
          <p:cNvSpPr txBox="1"/>
          <p:nvPr/>
        </p:nvSpPr>
        <p:spPr>
          <a:xfrm>
            <a:off x="357175" y="2035575"/>
            <a:ext cx="3658800" cy="14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Eg: Development Costs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Image collection: $72,000 to $110,000.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Augmentation: $ 6,250 - $ 7,500 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Labeling/Annotation: $ 100,000 - $ 350,000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Storage costs: $1,500 to $3,000.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Model Training: $52,500 to $62,500 dollars.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174" name="Google Shape;174;p33"/>
          <p:cNvCxnSpPr/>
          <p:nvPr/>
        </p:nvCxnSpPr>
        <p:spPr>
          <a:xfrm>
            <a:off x="4546050" y="173150"/>
            <a:ext cx="0" cy="32775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5" name="Google Shape;175;p33"/>
          <p:cNvSpPr/>
          <p:nvPr/>
        </p:nvSpPr>
        <p:spPr>
          <a:xfrm>
            <a:off x="4238276" y="530925"/>
            <a:ext cx="2630400" cy="4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99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  Labor Savings</a:t>
            </a:r>
            <a:endParaRPr b="0" i="0" sz="1400" u="none" cap="none" strike="noStrike">
              <a:solidFill>
                <a:srgbClr val="FF99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>
                <a:solidFill>
                  <a:srgbClr val="FF9900"/>
                </a:solidFill>
                <a:latin typeface="Impact"/>
                <a:ea typeface="Impact"/>
                <a:cs typeface="Impact"/>
                <a:sym typeface="Impact"/>
              </a:rPr>
              <a:t>$305,000 - $385,000</a:t>
            </a:r>
            <a:endParaRPr sz="4000">
              <a:solidFill>
                <a:srgbClr val="FF990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FF99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76" name="Google Shape;176;p33"/>
          <p:cNvSpPr/>
          <p:nvPr/>
        </p:nvSpPr>
        <p:spPr>
          <a:xfrm>
            <a:off x="6417275" y="538386"/>
            <a:ext cx="27648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9900"/>
                </a:solidFill>
                <a:latin typeface="Roboto Medium"/>
                <a:ea typeface="Roboto Medium"/>
                <a:cs typeface="Roboto Medium"/>
                <a:sym typeface="Roboto Medium"/>
              </a:rPr>
              <a:t>Downtime Reduction</a:t>
            </a:r>
            <a:r>
              <a:rPr b="0" i="0" lang="en" sz="1400" u="none" cap="none" strike="noStrike">
                <a:solidFill>
                  <a:srgbClr val="FF99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">
                <a:solidFill>
                  <a:srgbClr val="FF9900"/>
                </a:solidFill>
                <a:latin typeface="Roboto Medium"/>
                <a:ea typeface="Roboto Medium"/>
                <a:cs typeface="Roboto Medium"/>
                <a:sym typeface="Roboto Medium"/>
              </a:rPr>
              <a:t>Savings</a:t>
            </a:r>
            <a:endParaRPr>
              <a:solidFill>
                <a:srgbClr val="FF99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rgbClr val="FF9900"/>
                </a:solidFill>
                <a:latin typeface="Impact"/>
                <a:ea typeface="Impact"/>
                <a:cs typeface="Impact"/>
                <a:sym typeface="Impact"/>
              </a:rPr>
              <a:t>$500,000 -$650,000</a:t>
            </a:r>
            <a:endParaRPr b="1">
              <a:solidFill>
                <a:srgbClr val="FF990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FF99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77" name="Google Shape;177;p33"/>
          <p:cNvSpPr/>
          <p:nvPr/>
        </p:nvSpPr>
        <p:spPr>
          <a:xfrm>
            <a:off x="5848636" y="1174078"/>
            <a:ext cx="18900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9900"/>
                </a:solidFill>
                <a:latin typeface="Roboto Medium"/>
                <a:ea typeface="Roboto Medium"/>
                <a:cs typeface="Roboto Medium"/>
                <a:sym typeface="Roboto Medium"/>
              </a:rPr>
              <a:t>Error reduction &amp; Rework savings</a:t>
            </a:r>
            <a:endParaRPr b="0" i="0" sz="1400" u="none" cap="none" strike="noStrike">
              <a:solidFill>
                <a:srgbClr val="FF99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>
                <a:solidFill>
                  <a:srgbClr val="FF9900"/>
                </a:solidFill>
                <a:latin typeface="Impact"/>
                <a:ea typeface="Impact"/>
                <a:cs typeface="Impact"/>
                <a:sym typeface="Impact"/>
              </a:rPr>
              <a:t>$700,000 - $925,000</a:t>
            </a:r>
            <a:endParaRPr b="1">
              <a:solidFill>
                <a:srgbClr val="FF990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FF99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78" name="Google Shape;178;p33"/>
          <p:cNvSpPr txBox="1"/>
          <p:nvPr/>
        </p:nvSpPr>
        <p:spPr>
          <a:xfrm>
            <a:off x="5960075" y="78350"/>
            <a:ext cx="2268000" cy="4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99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Savings</a:t>
            </a:r>
            <a:endParaRPr sz="1800">
              <a:solidFill>
                <a:srgbClr val="FF990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79" name="Google Shape;179;p33"/>
          <p:cNvSpPr txBox="1"/>
          <p:nvPr/>
        </p:nvSpPr>
        <p:spPr>
          <a:xfrm>
            <a:off x="4858025" y="2035575"/>
            <a:ext cx="4213500" cy="14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Eg: </a:t>
            </a:r>
            <a:r>
              <a:rPr lang="en">
                <a:solidFill>
                  <a:schemeClr val="dk1"/>
                </a:solidFill>
              </a:rPr>
              <a:t> Labor savings: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With 1 min saved per part  </a:t>
            </a:r>
            <a:endParaRPr sz="12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2000-2500 parts received across 28 warehouses, 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for 200 warehouses - 12,379 to 15473 hrs/yr saved. </a:t>
            </a:r>
            <a:endParaRPr sz="12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At $25 wage rate : total savings per year - </a:t>
            </a:r>
            <a:endParaRPr sz="12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$ 300,000 to $380,000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0" name="Google Shape;180;p33"/>
          <p:cNvSpPr txBox="1"/>
          <p:nvPr/>
        </p:nvSpPr>
        <p:spPr>
          <a:xfrm>
            <a:off x="299875" y="3908375"/>
            <a:ext cx="2055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1000"/>
              <a:buFont typeface="Arial"/>
              <a:buChar char="-"/>
            </a:pPr>
            <a:r>
              <a:rPr b="0" i="0" lang="en" sz="10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10,000 parts in total</a:t>
            </a:r>
            <a:endParaRPr sz="1500">
              <a:solidFill>
                <a:srgbClr val="134F5C"/>
              </a:solidFill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1000"/>
              <a:buFont typeface="Arial"/>
              <a:buChar char="-"/>
            </a:pPr>
            <a:r>
              <a:rPr b="0" i="0" lang="en" sz="10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25 images per part to be taken</a:t>
            </a:r>
            <a:endParaRPr sz="1500">
              <a:solidFill>
                <a:srgbClr val="134F5C"/>
              </a:solidFill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1000"/>
              <a:buFont typeface="Arial"/>
              <a:buChar char="-"/>
            </a:pPr>
            <a:r>
              <a:rPr b="0" i="0" lang="en" sz="10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Pay - $ 35/hour</a:t>
            </a:r>
            <a:endParaRPr sz="1500">
              <a:solidFill>
                <a:srgbClr val="134F5C"/>
              </a:solidFill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1000"/>
              <a:buFont typeface="Arial"/>
              <a:buChar char="-"/>
            </a:pPr>
            <a:r>
              <a:rPr b="0" i="0" lang="en" sz="10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Storage: 5-10 TB data</a:t>
            </a:r>
            <a:endParaRPr sz="1500">
              <a:solidFill>
                <a:srgbClr val="134F5C"/>
              </a:solidFill>
            </a:endParaRPr>
          </a:p>
        </p:txBody>
      </p:sp>
      <p:sp>
        <p:nvSpPr>
          <p:cNvPr id="181" name="Google Shape;181;p33"/>
          <p:cNvSpPr txBox="1"/>
          <p:nvPr/>
        </p:nvSpPr>
        <p:spPr>
          <a:xfrm>
            <a:off x="2507825" y="3911150"/>
            <a:ext cx="2055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1000"/>
              <a:buFont typeface="Arial"/>
              <a:buChar char="-"/>
            </a:pPr>
            <a:r>
              <a:rPr b="0" i="0" lang="en" sz="10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Cloud hosting for model deployment</a:t>
            </a:r>
            <a:endParaRPr sz="1500">
              <a:solidFill>
                <a:srgbClr val="134F5C"/>
              </a:solidFill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1000"/>
              <a:buFont typeface="Arial"/>
              <a:buChar char="-"/>
            </a:pPr>
            <a:r>
              <a:rPr b="0" i="0" lang="en" sz="10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App/upgrade to app for using model on mobile</a:t>
            </a:r>
            <a:endParaRPr sz="1500">
              <a:solidFill>
                <a:srgbClr val="134F5C"/>
              </a:solidFill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1000"/>
              <a:buFont typeface="Arial"/>
              <a:buChar char="-"/>
            </a:pPr>
            <a:r>
              <a:rPr b="0" i="0" lang="en" sz="10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API costs – </a:t>
            </a:r>
            <a:r>
              <a:rPr b="0" i="0" lang="en" sz="1000" u="sng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b="0" i="0" sz="1000" u="none" cap="none" strike="noStrike">
              <a:solidFill>
                <a:srgbClr val="134F5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3"/>
          <p:cNvSpPr txBox="1"/>
          <p:nvPr/>
        </p:nvSpPr>
        <p:spPr>
          <a:xfrm>
            <a:off x="4640725" y="3903675"/>
            <a:ext cx="1961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1000"/>
              <a:buFont typeface="Arial"/>
              <a:buChar char="-"/>
            </a:pPr>
            <a:r>
              <a:rPr lang="en" sz="1000">
                <a:solidFill>
                  <a:srgbClr val="134F5C"/>
                </a:solidFill>
              </a:rPr>
              <a:t>Maintenance</a:t>
            </a:r>
            <a:r>
              <a:rPr lang="en" sz="1000">
                <a:solidFill>
                  <a:srgbClr val="134F5C"/>
                </a:solidFill>
              </a:rPr>
              <a:t> is u</a:t>
            </a:r>
            <a:r>
              <a:rPr b="0" i="0" lang="en" sz="10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sually 10% of upfront costs, but assume 20% new parts each year</a:t>
            </a:r>
            <a:endParaRPr sz="1500">
              <a:solidFill>
                <a:srgbClr val="134F5C"/>
              </a:solidFill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1000"/>
              <a:buFont typeface="Arial"/>
              <a:buChar char="-"/>
            </a:pPr>
            <a:r>
              <a:rPr b="0" i="0" lang="en" sz="10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Took 30% of upfront costs</a:t>
            </a:r>
            <a:endParaRPr sz="1500">
              <a:solidFill>
                <a:srgbClr val="134F5C"/>
              </a:solidFill>
            </a:endParaRPr>
          </a:p>
        </p:txBody>
      </p:sp>
      <p:sp>
        <p:nvSpPr>
          <p:cNvPr id="183" name="Google Shape;183;p33"/>
          <p:cNvSpPr txBox="1"/>
          <p:nvPr/>
        </p:nvSpPr>
        <p:spPr>
          <a:xfrm>
            <a:off x="6702975" y="3886350"/>
            <a:ext cx="2147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1000"/>
              <a:buFont typeface="Arial"/>
              <a:buChar char="-"/>
            </a:pPr>
            <a:r>
              <a:rPr b="0" i="0" lang="en" sz="10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2 mobiles and 1 camera for each warehouse</a:t>
            </a:r>
            <a:endParaRPr sz="1500">
              <a:solidFill>
                <a:srgbClr val="134F5C"/>
              </a:solidFill>
            </a:endParaRPr>
          </a:p>
          <a:p>
            <a:pPr indent="-2921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1000"/>
              <a:buFont typeface="Arial"/>
              <a:buChar char="-"/>
            </a:pPr>
            <a:r>
              <a:rPr b="0" i="0" lang="en" sz="10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Tech upgrade - $1500-$3000 per warehouse (assumption from web)</a:t>
            </a:r>
            <a:endParaRPr sz="1500">
              <a:solidFill>
                <a:srgbClr val="134F5C"/>
              </a:solidFill>
            </a:endParaRPr>
          </a:p>
        </p:txBody>
      </p:sp>
      <p:sp>
        <p:nvSpPr>
          <p:cNvPr id="184" name="Google Shape;184;p33"/>
          <p:cNvSpPr txBox="1"/>
          <p:nvPr/>
        </p:nvSpPr>
        <p:spPr>
          <a:xfrm>
            <a:off x="351075" y="3643150"/>
            <a:ext cx="12657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100" u="none" cap="none" strike="noStrike">
                <a:solidFill>
                  <a:srgbClr val="134F5C"/>
                </a:solidFill>
                <a:latin typeface="Arial"/>
                <a:ea typeface="Arial"/>
                <a:cs typeface="Arial"/>
                <a:sym typeface="Arial"/>
              </a:rPr>
              <a:t>Assumptions:</a:t>
            </a:r>
            <a:endParaRPr b="1" i="0" sz="2100" u="none" cap="none" strike="noStrike">
              <a:solidFill>
                <a:srgbClr val="134F5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33"/>
          <p:cNvSpPr txBox="1"/>
          <p:nvPr/>
        </p:nvSpPr>
        <p:spPr>
          <a:xfrm>
            <a:off x="304625" y="4721375"/>
            <a:ext cx="8462100" cy="1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34F5C"/>
                </a:solidFill>
              </a:rPr>
              <a:t>Please refer to the detailed analysis here - </a:t>
            </a:r>
            <a:r>
              <a:rPr lang="en" u="sng">
                <a:solidFill>
                  <a:srgbClr val="134F5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>
              <a:solidFill>
                <a:srgbClr val="134F5C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3025" y="553975"/>
            <a:ext cx="6605426" cy="4300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4"/>
          <p:cNvPicPr preferRelativeResize="0"/>
          <p:nvPr/>
        </p:nvPicPr>
        <p:blipFill rotWithShape="1">
          <a:blip r:embed="rId4">
            <a:alphaModFix/>
          </a:blip>
          <a:srcRect b="5938" l="18476" r="35607" t="2419"/>
          <a:stretch/>
        </p:blipFill>
        <p:spPr>
          <a:xfrm>
            <a:off x="0" y="0"/>
            <a:ext cx="844250" cy="514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2" name="Google Shape;192;p34"/>
          <p:cNvSpPr txBox="1"/>
          <p:nvPr/>
        </p:nvSpPr>
        <p:spPr>
          <a:xfrm>
            <a:off x="3628838" y="80275"/>
            <a:ext cx="2893800" cy="4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02B2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Break-even Analysis</a:t>
            </a:r>
            <a:endParaRPr sz="1800">
              <a:solidFill>
                <a:srgbClr val="B02B20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93" name="Google Shape;193;p34"/>
          <p:cNvSpPr txBox="1"/>
          <p:nvPr/>
        </p:nvSpPr>
        <p:spPr>
          <a:xfrm>
            <a:off x="3358775" y="4763175"/>
            <a:ext cx="5602500" cy="1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*Based on Costs and Savings Assumptions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5"/>
          <p:cNvPicPr preferRelativeResize="0"/>
          <p:nvPr/>
        </p:nvPicPr>
        <p:blipFill rotWithShape="1">
          <a:blip r:embed="rId3">
            <a:alphaModFix/>
          </a:blip>
          <a:srcRect b="0" l="1796" r="11855" t="1584"/>
          <a:stretch/>
        </p:blipFill>
        <p:spPr>
          <a:xfrm>
            <a:off x="4498252" y="0"/>
            <a:ext cx="4645748" cy="514350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9" name="Google Shape;199;p35"/>
          <p:cNvSpPr txBox="1"/>
          <p:nvPr/>
        </p:nvSpPr>
        <p:spPr>
          <a:xfrm>
            <a:off x="843650" y="2248500"/>
            <a:ext cx="5470200" cy="6465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D40612"/>
                </a:solidFill>
                <a:latin typeface="Verdana"/>
                <a:ea typeface="Verdana"/>
                <a:cs typeface="Verdana"/>
                <a:sym typeface="Verdana"/>
              </a:rPr>
              <a:t>PROPOSED SOLUTION</a:t>
            </a:r>
            <a:endParaRPr b="1" sz="3000">
              <a:solidFill>
                <a:srgbClr val="D4061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